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61" r:id="rId2"/>
    <p:sldId id="262" r:id="rId3"/>
    <p:sldId id="260" r:id="rId4"/>
  </p:sldIdLst>
  <p:sldSz cx="43891200" cy="32918400"/>
  <p:notesSz cx="6858000" cy="9144000"/>
  <p:defaultTextStyle>
    <a:defPPr>
      <a:defRPr lang="en-US"/>
    </a:defPPr>
    <a:lvl1pPr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1pPr>
    <a:lvl2pPr marL="2193925" indent="-1736725"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2pPr>
    <a:lvl3pPr marL="4387850" indent="-3473450"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3pPr>
    <a:lvl4pPr marL="6583363" indent="-5211763"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4pPr>
    <a:lvl5pPr marL="8777288" indent="-6948488" algn="l" defTabSz="2193925" rtl="0" fontAlgn="base">
      <a:spcBef>
        <a:spcPct val="0"/>
      </a:spcBef>
      <a:spcAft>
        <a:spcPct val="0"/>
      </a:spcAft>
      <a:defRPr sz="8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52754"/>
    <a:srgbClr val="D74520"/>
    <a:srgbClr val="5771A1"/>
    <a:srgbClr val="DE62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345"/>
    <p:restoredTop sz="94674"/>
  </p:normalViewPr>
  <p:slideViewPr>
    <p:cSldViewPr snapToObjects="1">
      <p:cViewPr>
        <p:scale>
          <a:sx n="38" d="100"/>
          <a:sy n="38" d="100"/>
        </p:scale>
        <p:origin x="-1776" y="-1952"/>
      </p:cViewPr>
      <p:guideLst>
        <p:guide orient="horz" pos="10368"/>
        <p:guide pos="13824"/>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charset="0"/>
              </a:defRPr>
            </a:lvl1pPr>
          </a:lstStyle>
          <a:p>
            <a:pPr>
              <a:defRPr/>
            </a:pPr>
            <a:fld id="{3E645C15-BC93-A44A-A06A-B4B04C4ED5F7}" type="datetime1">
              <a:rPr lang="en-US"/>
              <a:pPr>
                <a:defRPr/>
              </a:pPr>
              <a:t>12/5/18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charset="0"/>
              </a:defRPr>
            </a:lvl1pPr>
          </a:lstStyle>
          <a:p>
            <a:pPr>
              <a:defRPr/>
            </a:pPr>
            <a:fld id="{E72FF227-20E3-6C4F-8C56-249F9EE6D58F}" type="slidenum">
              <a:rPr lang="en-US"/>
              <a:pPr>
                <a:defRPr/>
              </a:pPr>
              <a:t>‹#›</a:t>
            </a:fld>
            <a:endParaRPr lang="en-US"/>
          </a:p>
        </p:txBody>
      </p:sp>
    </p:spTree>
    <p:extLst>
      <p:ext uri="{BB962C8B-B14F-4D97-AF65-F5344CB8AC3E}">
        <p14:creationId xmlns:p14="http://schemas.microsoft.com/office/powerpoint/2010/main" val="29726231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ＭＳ Ｐゴシック" pitchFamily="-108"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57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2193925" y="7680325"/>
            <a:ext cx="39503350" cy="217249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90E7CA6F-884E-634E-A75A-572F483F8848}" type="datetime1">
              <a:rPr lang="en-US"/>
              <a:pPr>
                <a:defRPr/>
              </a:pPr>
              <a:t>12/5/18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8C23B04B-B7F2-FF4D-8077-EF3B1F9C6BAE}" type="slidenum">
              <a:rPr lang="en-US"/>
              <a:pPr>
                <a:defRPr/>
              </a:pPr>
              <a:t>‹#›</a:t>
            </a:fld>
            <a:endParaRPr lang="en-US"/>
          </a:p>
        </p:txBody>
      </p:sp>
    </p:spTree>
    <p:extLst>
      <p:ext uri="{BB962C8B-B14F-4D97-AF65-F5344CB8AC3E}">
        <p14:creationId xmlns:p14="http://schemas.microsoft.com/office/powerpoint/2010/main" val="408811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1B9D8FB5-0612-A746-80CF-DDCC9E0BE654}" type="datetime1">
              <a:rPr lang="en-US"/>
              <a:pPr>
                <a:defRPr/>
              </a:pPr>
              <a:t>12/5/18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7C0733A-467B-FA4F-A4AA-CB0DB15665B4}" type="slidenum">
              <a:rPr lang="en-US"/>
              <a:pPr>
                <a:defRPr/>
              </a:pPr>
              <a:t>‹#›</a:t>
            </a:fld>
            <a:endParaRPr lang="en-US"/>
          </a:p>
        </p:txBody>
      </p:sp>
    </p:spTree>
    <p:extLst>
      <p:ext uri="{BB962C8B-B14F-4D97-AF65-F5344CB8AC3E}">
        <p14:creationId xmlns:p14="http://schemas.microsoft.com/office/powerpoint/2010/main" val="2257549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ange Background Poster">
    <p:spTree>
      <p:nvGrpSpPr>
        <p:cNvPr id="1" name=""/>
        <p:cNvGrpSpPr/>
        <p:nvPr/>
      </p:nvGrpSpPr>
      <p:grpSpPr>
        <a:xfrm>
          <a:off x="0" y="0"/>
          <a:ext cx="0" cy="0"/>
          <a:chOff x="0" y="0"/>
          <a:chExt cx="0" cy="0"/>
        </a:xfrm>
      </p:grpSpPr>
      <p:sp>
        <p:nvSpPr>
          <p:cNvPr id="2" name="Rectangle 1"/>
          <p:cNvSpPr/>
          <p:nvPr userDrawn="1"/>
        </p:nvSpPr>
        <p:spPr>
          <a:xfrm>
            <a:off x="0" y="3886200"/>
            <a:ext cx="43891200" cy="290322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 name="Straight Connector 2"/>
          <p:cNvCxnSpPr/>
          <p:nvPr userDrawn="1"/>
        </p:nvCxnSpPr>
        <p:spPr>
          <a:xfrm>
            <a:off x="0" y="4038600"/>
            <a:ext cx="43891200" cy="0"/>
          </a:xfrm>
          <a:prstGeom prst="line">
            <a:avLst/>
          </a:prstGeom>
          <a:ln w="3810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81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a:prstGeom prst="rect">
            <a:avLst/>
          </a:prstGeo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a:prstGeom prst="rect">
            <a:avLst/>
          </a:prstGeo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DE4A1045-DEEA-8946-B37B-F877AEF129FC}" type="datetime1">
              <a:rPr lang="en-US"/>
              <a:pPr>
                <a:defRPr/>
              </a:pPr>
              <a:t>12/5/18</a:t>
            </a:fld>
            <a:endParaRPr lang="en-US"/>
          </a:p>
        </p:txBody>
      </p:sp>
      <p:sp>
        <p:nvSpPr>
          <p:cNvPr id="5"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6"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579A86B2-360D-E24E-B447-F98F32436CC1}" type="slidenum">
              <a:rPr lang="en-US"/>
              <a:pPr>
                <a:defRPr/>
              </a:pPr>
              <a:t>‹#›</a:t>
            </a:fld>
            <a:endParaRPr lang="en-US"/>
          </a:p>
        </p:txBody>
      </p:sp>
    </p:spTree>
    <p:extLst>
      <p:ext uri="{BB962C8B-B14F-4D97-AF65-F5344CB8AC3E}">
        <p14:creationId xmlns:p14="http://schemas.microsoft.com/office/powerpoint/2010/main" val="136236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a:prstGeom prst="rect">
            <a:avLst/>
          </a:prstGeo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85F8FCF0-B109-4E41-830D-87865EE91AB8}" type="datetime1">
              <a:rPr lang="en-US"/>
              <a:pPr>
                <a:defRPr/>
              </a:pPr>
              <a:t>12/5/18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32BA0FE9-D76A-B441-9EDF-101CA9A46B59}" type="slidenum">
              <a:rPr lang="en-US"/>
              <a:pPr>
                <a:defRPr/>
              </a:pPr>
              <a:t>‹#›</a:t>
            </a:fld>
            <a:endParaRPr lang="en-US"/>
          </a:p>
        </p:txBody>
      </p:sp>
    </p:spTree>
    <p:extLst>
      <p:ext uri="{BB962C8B-B14F-4D97-AF65-F5344CB8AC3E}">
        <p14:creationId xmlns:p14="http://schemas.microsoft.com/office/powerpoint/2010/main" val="2622211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Edit Master text styles</a:t>
            </a:r>
          </a:p>
        </p:txBody>
      </p:sp>
      <p:sp>
        <p:nvSpPr>
          <p:cNvPr id="4" name="Content Placeholder 3"/>
          <p:cNvSpPr>
            <a:spLocks noGrp="1"/>
          </p:cNvSpPr>
          <p:nvPr>
            <p:ph sz="half" idx="2"/>
          </p:nvPr>
        </p:nvSpPr>
        <p:spPr>
          <a:xfrm>
            <a:off x="2194560" y="10439400"/>
            <a:ext cx="19392902"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a:prstGeom prst="rect">
            <a:avLst/>
          </a:prstGeo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Edit Master text styles</a:t>
            </a:r>
          </a:p>
        </p:txBody>
      </p:sp>
      <p:sp>
        <p:nvSpPr>
          <p:cNvPr id="6" name="Content Placeholder 5"/>
          <p:cNvSpPr>
            <a:spLocks noGrp="1"/>
          </p:cNvSpPr>
          <p:nvPr>
            <p:ph sz="quarter" idx="4"/>
          </p:nvPr>
        </p:nvSpPr>
        <p:spPr>
          <a:xfrm>
            <a:off x="22296122" y="10439400"/>
            <a:ext cx="19400520" cy="18966182"/>
          </a:xfrm>
          <a:prstGeom prst="rect">
            <a:avLst/>
          </a:prstGeo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E7C552A1-6EB6-214B-B59F-414060EFC9BA}" type="datetime1">
              <a:rPr lang="en-US"/>
              <a:pPr>
                <a:defRPr/>
              </a:pPr>
              <a:t>12/5/18</a:t>
            </a:fld>
            <a:endParaRPr lang="en-US"/>
          </a:p>
        </p:txBody>
      </p:sp>
      <p:sp>
        <p:nvSpPr>
          <p:cNvPr id="8"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9"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B58AD041-EDB0-4D41-9E5B-79FB902190D4}" type="slidenum">
              <a:rPr lang="en-US"/>
              <a:pPr>
                <a:defRPr/>
              </a:pPr>
              <a:t>‹#›</a:t>
            </a:fld>
            <a:endParaRPr lang="en-US"/>
          </a:p>
        </p:txBody>
      </p:sp>
    </p:spTree>
    <p:extLst>
      <p:ext uri="{BB962C8B-B14F-4D97-AF65-F5344CB8AC3E}">
        <p14:creationId xmlns:p14="http://schemas.microsoft.com/office/powerpoint/2010/main" val="249059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a:prstGeom prst="rect">
            <a:avLst/>
          </a:prstGeom>
        </p:spPr>
        <p:txBody>
          <a:bodyPr/>
          <a:lstStyle/>
          <a:p>
            <a:r>
              <a:rPr lang="en-US"/>
              <a:t>Click to edit Master title style</a:t>
            </a:r>
          </a:p>
        </p:txBody>
      </p:sp>
      <p:sp>
        <p:nvSpPr>
          <p:cNvPr id="3"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4122401C-AAEC-224B-B0FC-7E890D4BAFD9}" type="datetime1">
              <a:rPr lang="en-US"/>
              <a:pPr>
                <a:defRPr/>
              </a:pPr>
              <a:t>12/5/18</a:t>
            </a:fld>
            <a:endParaRPr lang="en-US"/>
          </a:p>
        </p:txBody>
      </p:sp>
      <p:sp>
        <p:nvSpPr>
          <p:cNvPr id="4"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5"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26EED259-E526-8742-8A7F-7FDFE05072F7}" type="slidenum">
              <a:rPr lang="en-US"/>
              <a:pPr>
                <a:defRPr/>
              </a:pPr>
              <a:t>‹#›</a:t>
            </a:fld>
            <a:endParaRPr lang="en-US"/>
          </a:p>
        </p:txBody>
      </p:sp>
    </p:spTree>
    <p:extLst>
      <p:ext uri="{BB962C8B-B14F-4D97-AF65-F5344CB8AC3E}">
        <p14:creationId xmlns:p14="http://schemas.microsoft.com/office/powerpoint/2010/main" val="151015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556E7D08-D5EF-6242-865A-CE48CC4D2D04}" type="datetime1">
              <a:rPr lang="en-US"/>
              <a:pPr>
                <a:defRPr/>
              </a:pPr>
              <a:t>12/5/18</a:t>
            </a:fld>
            <a:endParaRPr lang="en-US"/>
          </a:p>
        </p:txBody>
      </p:sp>
      <p:sp>
        <p:nvSpPr>
          <p:cNvPr id="3"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4"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793F65F-BDD2-7143-9DB4-7F6E1DC01511}" type="slidenum">
              <a:rPr lang="en-US"/>
              <a:pPr>
                <a:defRPr/>
              </a:pPr>
              <a:t>‹#›</a:t>
            </a:fld>
            <a:endParaRPr lang="en-US"/>
          </a:p>
        </p:txBody>
      </p:sp>
    </p:spTree>
    <p:extLst>
      <p:ext uri="{BB962C8B-B14F-4D97-AF65-F5344CB8AC3E}">
        <p14:creationId xmlns:p14="http://schemas.microsoft.com/office/powerpoint/2010/main" val="2701705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a:prstGeom prst="rect">
            <a:avLst/>
          </a:prstGeo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a:prstGeom prst="rect">
            <a:avLst/>
          </a:prstGeo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0B1F0F8D-0D4A-614C-B06A-DCF9395ADB14}" type="datetime1">
              <a:rPr lang="en-US"/>
              <a:pPr>
                <a:defRPr/>
              </a:pPr>
              <a:t>12/5/18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9EF3A24D-1705-F04C-93FD-1C69EE75A36A}" type="slidenum">
              <a:rPr lang="en-US"/>
              <a:pPr>
                <a:defRPr/>
              </a:pPr>
              <a:t>‹#›</a:t>
            </a:fld>
            <a:endParaRPr lang="en-US"/>
          </a:p>
        </p:txBody>
      </p:sp>
    </p:spTree>
    <p:extLst>
      <p:ext uri="{BB962C8B-B14F-4D97-AF65-F5344CB8AC3E}">
        <p14:creationId xmlns:p14="http://schemas.microsoft.com/office/powerpoint/2010/main" val="4294342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a:prstGeom prst="rect">
            <a:avLst/>
          </a:prstGeo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a:prstGeom prst="rect">
            <a:avLst/>
          </a:prstGeom>
        </p:spPr>
        <p:txBody>
          <a:bodyPr rtlCol="0">
            <a:normAutofit/>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pPr lvl="0"/>
            <a:r>
              <a:rPr lang="en-US" noProof="0"/>
              <a:t>Click icon to add picture</a:t>
            </a:r>
          </a:p>
        </p:txBody>
      </p:sp>
      <p:sp>
        <p:nvSpPr>
          <p:cNvPr id="4" name="Text Placeholder 3"/>
          <p:cNvSpPr>
            <a:spLocks noGrp="1"/>
          </p:cNvSpPr>
          <p:nvPr>
            <p:ph type="body" sz="half" idx="2"/>
          </p:nvPr>
        </p:nvSpPr>
        <p:spPr>
          <a:xfrm>
            <a:off x="8602982" y="25763222"/>
            <a:ext cx="26334720" cy="3863338"/>
          </a:xfrm>
          <a:prstGeom prst="rect">
            <a:avLst/>
          </a:prstGeo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Edit Master text styles</a:t>
            </a:r>
          </a:p>
        </p:txBody>
      </p:sp>
      <p:sp>
        <p:nvSpPr>
          <p:cNvPr id="5" name="Date Placeholder 3"/>
          <p:cNvSpPr>
            <a:spLocks noGrp="1"/>
          </p:cNvSpPr>
          <p:nvPr>
            <p:ph type="dt" sz="half" idx="10"/>
          </p:nvPr>
        </p:nvSpPr>
        <p:spPr>
          <a:xfrm>
            <a:off x="2193925" y="30510163"/>
            <a:ext cx="10242550" cy="1752600"/>
          </a:xfrm>
          <a:prstGeom prst="rect">
            <a:avLst/>
          </a:prstGeom>
        </p:spPr>
        <p:txBody>
          <a:bodyPr/>
          <a:lstStyle>
            <a:lvl1pPr>
              <a:defRPr smtClean="0"/>
            </a:lvl1pPr>
          </a:lstStyle>
          <a:p>
            <a:pPr>
              <a:defRPr/>
            </a:pPr>
            <a:fld id="{FE30288A-D7A5-0941-93D1-D21B196E9A39}" type="datetime1">
              <a:rPr lang="en-US"/>
              <a:pPr>
                <a:defRPr/>
              </a:pPr>
              <a:t>12/5/18</a:t>
            </a:fld>
            <a:endParaRPr lang="en-US"/>
          </a:p>
        </p:txBody>
      </p:sp>
      <p:sp>
        <p:nvSpPr>
          <p:cNvPr id="6" name="Footer Placeholder 4"/>
          <p:cNvSpPr>
            <a:spLocks noGrp="1"/>
          </p:cNvSpPr>
          <p:nvPr>
            <p:ph type="ftr" sz="quarter" idx="11"/>
          </p:nvPr>
        </p:nvSpPr>
        <p:spPr>
          <a:xfrm>
            <a:off x="14995525" y="30510163"/>
            <a:ext cx="13900150" cy="1752600"/>
          </a:xfrm>
          <a:prstGeom prst="rect">
            <a:avLst/>
          </a:prstGeom>
        </p:spPr>
        <p:txBody>
          <a:bodyPr/>
          <a:lstStyle>
            <a:lvl1pPr>
              <a:defRPr smtClean="0"/>
            </a:lvl1pPr>
          </a:lstStyle>
          <a:p>
            <a:pPr>
              <a:defRPr/>
            </a:pPr>
            <a:endParaRPr lang="en-US"/>
          </a:p>
        </p:txBody>
      </p:sp>
      <p:sp>
        <p:nvSpPr>
          <p:cNvPr id="7" name="Slide Number Placeholder 5"/>
          <p:cNvSpPr>
            <a:spLocks noGrp="1"/>
          </p:cNvSpPr>
          <p:nvPr>
            <p:ph type="sldNum" sz="quarter" idx="12"/>
          </p:nvPr>
        </p:nvSpPr>
        <p:spPr>
          <a:xfrm>
            <a:off x="31454725" y="30510163"/>
            <a:ext cx="10242550" cy="1752600"/>
          </a:xfrm>
          <a:prstGeom prst="rect">
            <a:avLst/>
          </a:prstGeom>
        </p:spPr>
        <p:txBody>
          <a:bodyPr/>
          <a:lstStyle>
            <a:lvl1pPr>
              <a:defRPr smtClean="0"/>
            </a:lvl1pPr>
          </a:lstStyle>
          <a:p>
            <a:pPr>
              <a:defRPr/>
            </a:pPr>
            <a:fld id="{FC608315-0CFA-A846-8E58-42DE526B4491}" type="slidenum">
              <a:rPr lang="en-US"/>
              <a:pPr>
                <a:defRPr/>
              </a:pPr>
              <a:t>‹#›</a:t>
            </a:fld>
            <a:endParaRPr lang="en-US"/>
          </a:p>
        </p:txBody>
      </p:sp>
    </p:spTree>
    <p:extLst>
      <p:ext uri="{BB962C8B-B14F-4D97-AF65-F5344CB8AC3E}">
        <p14:creationId xmlns:p14="http://schemas.microsoft.com/office/powerpoint/2010/main" val="24156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2193925" rtl="0" eaLnBrk="1" fontAlgn="base" hangingPunct="1">
        <a:spcBef>
          <a:spcPct val="0"/>
        </a:spcBef>
        <a:spcAft>
          <a:spcPct val="0"/>
        </a:spcAft>
        <a:defRPr sz="21100" kern="1200">
          <a:solidFill>
            <a:schemeClr val="tx1"/>
          </a:solidFill>
          <a:latin typeface="+mj-lt"/>
          <a:ea typeface="ＭＳ Ｐゴシック" pitchFamily="-108" charset="-128"/>
          <a:cs typeface="ＭＳ Ｐゴシック" pitchFamily="-108" charset="-128"/>
        </a:defRPr>
      </a:lvl1pPr>
      <a:lvl2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2pPr>
      <a:lvl3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3pPr>
      <a:lvl4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4pPr>
      <a:lvl5pPr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5pPr>
      <a:lvl6pPr marL="4572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6pPr>
      <a:lvl7pPr marL="9144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7pPr>
      <a:lvl8pPr marL="13716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8pPr>
      <a:lvl9pPr marL="1828800" algn="ctr" defTabSz="2193925" rtl="0" eaLnBrk="1" fontAlgn="base" hangingPunct="1">
        <a:spcBef>
          <a:spcPct val="0"/>
        </a:spcBef>
        <a:spcAft>
          <a:spcPct val="0"/>
        </a:spcAft>
        <a:defRPr sz="21100">
          <a:solidFill>
            <a:schemeClr val="tx1"/>
          </a:solidFill>
          <a:latin typeface="Arial" pitchFamily="-108" charset="0"/>
          <a:ea typeface="ＭＳ Ｐゴシック" pitchFamily="-108" charset="-128"/>
          <a:cs typeface="ＭＳ Ｐゴシック" pitchFamily="-108" charset="-128"/>
        </a:defRPr>
      </a:lvl9pPr>
    </p:titleStyle>
    <p:bodyStyle>
      <a:lvl1pPr marL="1644650" indent="-1644650" algn="l" defTabSz="2193925" rtl="0" eaLnBrk="1" fontAlgn="base" hangingPunct="1">
        <a:spcBef>
          <a:spcPct val="20000"/>
        </a:spcBef>
        <a:spcAft>
          <a:spcPct val="0"/>
        </a:spcAft>
        <a:buFont typeface="Arial" charset="0"/>
        <a:buChar char="•"/>
        <a:defRPr sz="15400" kern="1200">
          <a:solidFill>
            <a:schemeClr val="tx1"/>
          </a:solidFill>
          <a:latin typeface="+mn-lt"/>
          <a:ea typeface="ＭＳ Ｐゴシック" pitchFamily="-108" charset="-128"/>
          <a:cs typeface="ＭＳ Ｐゴシック" pitchFamily="-108" charset="-128"/>
        </a:defRPr>
      </a:lvl1pPr>
      <a:lvl2pPr marL="3565525" indent="-1371600" algn="l" defTabSz="2193925" rtl="0" eaLnBrk="1" fontAlgn="base" hangingPunct="1">
        <a:spcBef>
          <a:spcPct val="20000"/>
        </a:spcBef>
        <a:spcAft>
          <a:spcPct val="0"/>
        </a:spcAft>
        <a:buFont typeface="Arial" charset="0"/>
        <a:buChar char="–"/>
        <a:defRPr sz="13400" kern="1200">
          <a:solidFill>
            <a:schemeClr val="tx1"/>
          </a:solidFill>
          <a:latin typeface="+mn-lt"/>
          <a:ea typeface="ＭＳ Ｐゴシック" pitchFamily="-108" charset="-128"/>
          <a:cs typeface="+mn-cs"/>
        </a:defRPr>
      </a:lvl2pPr>
      <a:lvl3pPr marL="5486400" indent="-1096963" algn="l" defTabSz="2193925" rtl="0" eaLnBrk="1" fontAlgn="base" hangingPunct="1">
        <a:spcBef>
          <a:spcPct val="20000"/>
        </a:spcBef>
        <a:spcAft>
          <a:spcPct val="0"/>
        </a:spcAft>
        <a:buFont typeface="Arial" charset="0"/>
        <a:buChar char="•"/>
        <a:defRPr sz="11500" kern="1200">
          <a:solidFill>
            <a:schemeClr val="tx1"/>
          </a:solidFill>
          <a:latin typeface="+mn-lt"/>
          <a:ea typeface="ＭＳ Ｐゴシック" pitchFamily="-108" charset="-128"/>
          <a:cs typeface="+mn-cs"/>
        </a:defRPr>
      </a:lvl3pPr>
      <a:lvl4pPr marL="7680325"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4pPr>
      <a:lvl5pPr marL="9874250" indent="-1096963" algn="l" defTabSz="2193925" rtl="0" eaLnBrk="1" fontAlgn="base" hangingPunct="1">
        <a:spcBef>
          <a:spcPct val="20000"/>
        </a:spcBef>
        <a:spcAft>
          <a:spcPct val="0"/>
        </a:spcAft>
        <a:buFont typeface="Arial" charset="0"/>
        <a:buChar char="»"/>
        <a:defRPr sz="9600" kern="1200">
          <a:solidFill>
            <a:schemeClr val="tx1"/>
          </a:solidFill>
          <a:latin typeface="+mn-lt"/>
          <a:ea typeface="ＭＳ Ｐゴシック" pitchFamily="-108" charset="-128"/>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irb.illinois.edu" TargetMode="External"/><Relationship Id="rId2" Type="http://schemas.openxmlformats.org/officeDocument/2006/relationships/hyperlink" Target="file:////(http/::www.identitystandards.illinois.edu:writingstyleguide:index.html" TargetMode="Externa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mailto:printing@illinois.edu" TargetMode="External"/><Relationship Id="rId4" Type="http://schemas.openxmlformats.org/officeDocument/2006/relationships/hyperlink" Target="http://www.cio.illinois.edu/policies/copyright/ccs.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printing@illinois.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5000" b="1">
                <a:latin typeface="Georgia" charset="0"/>
                <a:cs typeface="Georgia" charset="0"/>
              </a:rPr>
              <a:t>Presenter name, Associates and Collaborators</a:t>
            </a:r>
            <a:br>
              <a:rPr lang="en-US" sz="4800" b="1">
                <a:latin typeface="Georgia" charset="0"/>
                <a:cs typeface="Georgia" charset="0"/>
              </a:rPr>
            </a:br>
            <a:r>
              <a:rPr lang="en-US" sz="2800" b="1">
                <a:latin typeface="Georgia" charset="0"/>
                <a:cs typeface="Georgia" charset="0"/>
              </a:rPr>
              <a:t>Department of XXXXXXXXXXXXXXXX, College of XXXXXXXXXXXXXXXXXX, University of Illinois at Urbana-Champaign</a:t>
            </a:r>
          </a:p>
        </p:txBody>
      </p:sp>
      <p:sp>
        <p:nvSpPr>
          <p:cNvPr id="14338"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a:solidFill>
                  <a:schemeClr val="tx2"/>
                </a:solidFill>
                <a:latin typeface="Arial Black" charset="0"/>
              </a:rPr>
              <a:t>Template for a 48</a:t>
            </a:r>
            <a:r>
              <a:rPr lang="ja-JP" altLang="en-US" sz="8800">
                <a:solidFill>
                  <a:schemeClr val="tx2"/>
                </a:solidFill>
                <a:latin typeface="Arial Black" charset="0"/>
              </a:rPr>
              <a:t>”</a:t>
            </a:r>
            <a:r>
              <a:rPr lang="en-US" altLang="ja-JP" sz="8800" dirty="0">
                <a:solidFill>
                  <a:schemeClr val="tx2"/>
                </a:solidFill>
                <a:latin typeface="Arial Black" charset="0"/>
              </a:rPr>
              <a:t>x36</a:t>
            </a:r>
            <a:r>
              <a:rPr lang="ja-JP" altLang="en-US" sz="8800">
                <a:solidFill>
                  <a:schemeClr val="tx2"/>
                </a:solidFill>
                <a:latin typeface="Arial Black" charset="0"/>
              </a:rPr>
              <a:t>”</a:t>
            </a:r>
            <a:r>
              <a:rPr lang="en-US" altLang="ja-JP" sz="8800" dirty="0">
                <a:solidFill>
                  <a:schemeClr val="tx2"/>
                </a:solidFill>
                <a:latin typeface="Arial Black" charset="0"/>
              </a:rPr>
              <a:t> poster</a:t>
            </a:r>
            <a:endParaRPr lang="en-US" sz="8800" dirty="0">
              <a:solidFill>
                <a:schemeClr val="tx2"/>
              </a:solidFill>
              <a:latin typeface="Arial Black" charset="0"/>
            </a:endParaRPr>
          </a:p>
        </p:txBody>
      </p:sp>
      <p:sp>
        <p:nvSpPr>
          <p:cNvPr id="14339" name="Rectangle 35"/>
          <p:cNvSpPr>
            <a:spLocks noChangeArrowheads="1"/>
          </p:cNvSpPr>
          <p:nvPr/>
        </p:nvSpPr>
        <p:spPr bwMode="auto">
          <a:xfrm>
            <a:off x="32918400" y="24993600"/>
            <a:ext cx="9829800" cy="419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chemeClr val="tx2"/>
                </a:solidFill>
              </a:rPr>
              <a:t>ACKNOWLEDGEMENTS</a:t>
            </a:r>
            <a:endParaRPr lang="en-GB" sz="4000" b="1">
              <a:solidFill>
                <a:srgbClr val="CC3300"/>
              </a:solidFill>
            </a:endParaRPr>
          </a:p>
          <a:p>
            <a:endParaRPr lang="en-US" sz="2800"/>
          </a:p>
          <a:p>
            <a:r>
              <a:rPr lang="en-US" sz="2800">
                <a:latin typeface="Georgia" charset="0"/>
                <a:cs typeface="Georgia" charset="0"/>
              </a:rPr>
              <a:t>Check to make sure you</a:t>
            </a:r>
            <a:r>
              <a:rPr lang="ja-JP" altLang="en-US" sz="2800">
                <a:latin typeface="Georgia" charset="0"/>
                <a:cs typeface="Georgia" charset="0"/>
              </a:rPr>
              <a:t>’</a:t>
            </a:r>
            <a:r>
              <a:rPr lang="en-US" altLang="ja-JP" sz="2800">
                <a:latin typeface="Georgia" charset="0"/>
                <a:cs typeface="Georgia" charset="0"/>
              </a:rPr>
              <a:t>ve acknowledged partner and funding agencies, either with text or with their logos.</a:t>
            </a:r>
            <a:endParaRPr lang="en-US" sz="2800">
              <a:latin typeface="Georgia" charset="0"/>
              <a:cs typeface="Georgia" charset="0"/>
            </a:endParaRPr>
          </a:p>
        </p:txBody>
      </p:sp>
      <p:sp>
        <p:nvSpPr>
          <p:cNvPr id="14340" name="Rectangle 33"/>
          <p:cNvSpPr>
            <a:spLocks noChangeArrowheads="1"/>
          </p:cNvSpPr>
          <p:nvPr/>
        </p:nvSpPr>
        <p:spPr bwMode="auto">
          <a:xfrm>
            <a:off x="1143000" y="20421600"/>
            <a:ext cx="9829800" cy="1150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AIM</a:t>
            </a:r>
            <a:endParaRPr lang="en-GB" sz="4000" b="1" dirty="0">
              <a:solidFill>
                <a:srgbClr val="CC3300"/>
              </a:solidFill>
            </a:endParaRPr>
          </a:p>
          <a:p>
            <a:r>
              <a:rPr lang="en-US" sz="2800" dirty="0"/>
              <a:t> </a:t>
            </a:r>
          </a:p>
          <a:p>
            <a:r>
              <a:rPr lang="en-US" sz="2800" b="1" dirty="0">
                <a:latin typeface="Georgia" charset="0"/>
                <a:cs typeface="Georgia" charset="0"/>
              </a:rPr>
              <a:t>How to use this template</a:t>
            </a:r>
            <a:endParaRPr lang="en-US" sz="2800" dirty="0">
              <a:latin typeface="Georgia" charset="0"/>
              <a:cs typeface="Georgia" charset="0"/>
            </a:endParaRPr>
          </a:p>
          <a:p>
            <a:r>
              <a:rPr lang="en-US" sz="2800" dirty="0">
                <a:latin typeface="Georgia" charset="0"/>
                <a:cs typeface="Georgia" charset="0"/>
              </a:rPr>
              <a:t>Highlight this text and replace it with new text from a Microsoft Word document or other text-editing program. The text size for body copy and headings and the typeface has been set for you. If you choose to change typefaces, use common ones such as Times, Arial, or Helvetica and keep the body text between 26 and 32 points.</a:t>
            </a:r>
          </a:p>
          <a:p>
            <a:endParaRPr lang="en-US" sz="2800" dirty="0">
              <a:latin typeface="Georgia" charset="0"/>
              <a:cs typeface="Georgia" charset="0"/>
            </a:endParaRPr>
          </a:p>
          <a:p>
            <a:r>
              <a:rPr lang="en-US" sz="2800" dirty="0">
                <a:latin typeface="Georgia" charset="0"/>
                <a:cs typeface="Georgia" charset="0"/>
              </a:rPr>
              <a:t>The text boxes and photo boxes may be resized, eliminated, or added as necessary. The references to the department, college and university, including the logo, should remain.</a:t>
            </a:r>
          </a:p>
          <a:p>
            <a:r>
              <a:rPr lang="en-US" sz="2800" dirty="0">
                <a:latin typeface="Georgia" charset="0"/>
                <a:cs typeface="Georgia" charset="0"/>
              </a:rPr>
              <a:t> </a:t>
            </a:r>
          </a:p>
          <a:p>
            <a:r>
              <a:rPr lang="en-US" sz="2800" dirty="0">
                <a:latin typeface="Georgia" charset="0"/>
                <a:cs typeface="Georgia" charset="0"/>
              </a:rPr>
              <a:t>Refer to the next page for logos commonly used on campus posters.  You can drag and drop them to your personal PowerPoint scrapbook for use in subsequent posters; refer to PowerPoint help documents for more specific information regarding how to use the scrapbook.</a:t>
            </a:r>
          </a:p>
          <a:p>
            <a:endParaRPr lang="en-US" sz="2800" dirty="0">
              <a:latin typeface="Georgia" charset="0"/>
              <a:cs typeface="Georgia" charset="0"/>
            </a:endParaRPr>
          </a:p>
          <a:p>
            <a:r>
              <a:rPr lang="en-US" sz="2800" dirty="0">
                <a:latin typeface="Georgia" charset="0"/>
                <a:cs typeface="Georgia" charset="0"/>
              </a:rPr>
              <a:t>You can replace the Block I Wordmark in the lower right with your unit lockup. </a:t>
            </a:r>
            <a:endParaRPr lang="en-AU" sz="2800" dirty="0">
              <a:latin typeface="Georgia" charset="0"/>
              <a:cs typeface="Georgia" charset="0"/>
            </a:endParaRPr>
          </a:p>
        </p:txBody>
      </p:sp>
      <p:sp>
        <p:nvSpPr>
          <p:cNvPr id="14341" name="Rectangle 49"/>
          <p:cNvSpPr>
            <a:spLocks noChangeArrowheads="1"/>
          </p:cNvSpPr>
          <p:nvPr/>
        </p:nvSpPr>
        <p:spPr bwMode="auto">
          <a:xfrm>
            <a:off x="1143000" y="5181600"/>
            <a:ext cx="9829800" cy="14478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INTRODUCTION</a:t>
            </a:r>
          </a:p>
          <a:p>
            <a:r>
              <a:rPr lang="en-US" sz="2800" b="1" dirty="0"/>
              <a:t> </a:t>
            </a:r>
            <a:endParaRPr lang="en-US" sz="2800" dirty="0"/>
          </a:p>
          <a:p>
            <a:r>
              <a:rPr lang="en-US" sz="2800" dirty="0">
                <a:latin typeface="Georgia" charset="0"/>
                <a:cs typeface="Georgia" charset="0"/>
              </a:rPr>
              <a:t>This editable template is in the most common poster size (48</a:t>
            </a:r>
            <a:r>
              <a:rPr lang="ja-JP" altLang="en-US" sz="2800">
                <a:latin typeface="Georgia" charset="0"/>
                <a:cs typeface="Georgia" charset="0"/>
              </a:rPr>
              <a:t>”</a:t>
            </a:r>
            <a:r>
              <a:rPr lang="en-US" altLang="ja-JP" sz="2800" dirty="0">
                <a:latin typeface="Georgia" charset="0"/>
                <a:cs typeface="Georgia" charset="0"/>
              </a:rPr>
              <a:t> x 36</a:t>
            </a:r>
            <a:r>
              <a:rPr lang="ja-JP" altLang="en-US" sz="2800">
                <a:latin typeface="Georgia" charset="0"/>
                <a:cs typeface="Georgia" charset="0"/>
              </a:rPr>
              <a:t>”</a:t>
            </a:r>
            <a:r>
              <a:rPr lang="en-US" altLang="ja-JP" sz="2800" dirty="0">
                <a:latin typeface="Georgia" charset="0"/>
                <a:cs typeface="Georgia" charset="0"/>
              </a:rPr>
              <a:t>) and orientation (horizontal); check with the conference organizers for specific conference requirements regarding exact poster dimensions. </a:t>
            </a:r>
          </a:p>
          <a:p>
            <a:r>
              <a:rPr lang="en-US" sz="2800" dirty="0">
                <a:latin typeface="Georgia" charset="0"/>
                <a:cs typeface="Georgia" charset="0"/>
              </a:rPr>
              <a:t> </a:t>
            </a:r>
          </a:p>
          <a:p>
            <a:r>
              <a:rPr lang="en-US" sz="2800" b="1" dirty="0">
                <a:latin typeface="Georgia" charset="0"/>
                <a:cs typeface="Georgia" charset="0"/>
              </a:rPr>
              <a:t>Writing Style:</a:t>
            </a:r>
            <a:endParaRPr lang="en-US" sz="2800" dirty="0">
              <a:latin typeface="Georgia" charset="0"/>
              <a:cs typeface="Georgia" charset="0"/>
            </a:endParaRPr>
          </a:p>
          <a:p>
            <a:r>
              <a:rPr lang="en-US" sz="2800" dirty="0">
                <a:latin typeface="Georgia" charset="0"/>
                <a:cs typeface="Georgia" charset="0"/>
              </a:rPr>
              <a:t>The writing style for scientific posters should match the guidelines for your particular research discipline. Use the campus </a:t>
            </a:r>
            <a:r>
              <a:rPr lang="en-US" sz="2800" dirty="0">
                <a:latin typeface="Georgia" charset="0"/>
                <a:cs typeface="Georgia" charset="0"/>
                <a:hlinkClick r:id="rId2" action="ppaction://hlinkfile"/>
              </a:rPr>
              <a:t>Writing Style Guide</a:t>
            </a:r>
            <a:r>
              <a:rPr lang="en-US" sz="2800" dirty="0">
                <a:latin typeface="Georgia" charset="0"/>
                <a:cs typeface="Georgia" charset="0"/>
              </a:rPr>
              <a:t> for general guidance with academic titles, names of campus buildings, the correct way to refer to the campus, etc.</a:t>
            </a:r>
          </a:p>
          <a:p>
            <a:r>
              <a:rPr lang="en-US" sz="2800" dirty="0">
                <a:latin typeface="Georgia" charset="0"/>
                <a:cs typeface="Georgia" charset="0"/>
              </a:rPr>
              <a:t> </a:t>
            </a:r>
          </a:p>
          <a:p>
            <a:r>
              <a:rPr lang="en-US" sz="2800" b="1" dirty="0">
                <a:latin typeface="Georgia" charset="0"/>
                <a:cs typeface="Georgia" charset="0"/>
              </a:rPr>
              <a:t>Campus Guidelines</a:t>
            </a:r>
            <a:endParaRPr lang="en-US" sz="2800" dirty="0">
              <a:latin typeface="Georgia" charset="0"/>
              <a:cs typeface="Georgia" charset="0"/>
            </a:endParaRPr>
          </a:p>
          <a:p>
            <a:r>
              <a:rPr lang="en-US" sz="2800" dirty="0">
                <a:latin typeface="Georgia" charset="0"/>
                <a:cs typeface="Georgia" charset="0"/>
              </a:rPr>
              <a:t>Authors should be aware of and follow the guidelines of the </a:t>
            </a:r>
            <a:r>
              <a:rPr lang="en-US" sz="2800" dirty="0">
                <a:latin typeface="Georgia" charset="0"/>
                <a:cs typeface="Georgia" charset="0"/>
                <a:hlinkClick r:id="rId3"/>
              </a:rPr>
              <a:t>Institutional Review Board</a:t>
            </a:r>
            <a:r>
              <a:rPr lang="en-US" sz="2800" dirty="0">
                <a:latin typeface="Georgia" charset="0"/>
                <a:cs typeface="Georgia" charset="0"/>
              </a:rPr>
              <a:t> and the </a:t>
            </a:r>
            <a:r>
              <a:rPr lang="en-US" sz="2800" dirty="0">
                <a:latin typeface="Georgia" charset="0"/>
                <a:cs typeface="Georgia" charset="0"/>
                <a:hlinkClick r:id="rId4"/>
              </a:rPr>
              <a:t>guidelines for campus copyright</a:t>
            </a:r>
            <a:r>
              <a:rPr lang="en-US" sz="2800" dirty="0">
                <a:latin typeface="Georgia" charset="0"/>
                <a:cs typeface="Georgia" charset="0"/>
              </a:rPr>
              <a:t>.</a:t>
            </a:r>
          </a:p>
        </p:txBody>
      </p:sp>
      <p:sp>
        <p:nvSpPr>
          <p:cNvPr id="14342" name="Rectangle 7"/>
          <p:cNvSpPr>
            <a:spLocks noChangeArrowheads="1"/>
          </p:cNvSpPr>
          <p:nvPr/>
        </p:nvSpPr>
        <p:spPr bwMode="auto">
          <a:xfrm>
            <a:off x="117348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a:solidFill>
                  <a:schemeClr val="tx2"/>
                </a:solidFill>
              </a:rPr>
              <a:t>METHOD</a:t>
            </a:r>
            <a:endParaRPr lang="en-GB" sz="4000" b="1">
              <a:solidFill>
                <a:srgbClr val="CC3300"/>
              </a:solidFill>
            </a:endParaRPr>
          </a:p>
          <a:p>
            <a:pPr marL="381000" indent="-381000"/>
            <a:endParaRPr lang="en-US" sz="2800" b="1"/>
          </a:p>
          <a:p>
            <a:pPr marL="381000" indent="-381000"/>
            <a:r>
              <a:rPr lang="en-US" sz="2800" b="1">
                <a:latin typeface="Georgia" charset="0"/>
                <a:cs typeface="Georgia" charset="0"/>
              </a:rPr>
              <a:t>Text</a:t>
            </a:r>
            <a:endParaRPr lang="en-US" sz="2800">
              <a:latin typeface="Georgia" charset="0"/>
              <a:cs typeface="Georgia" charset="0"/>
            </a:endParaRPr>
          </a:p>
          <a:p>
            <a:pPr marL="381000" indent="-381000"/>
            <a:r>
              <a:rPr lang="en-US" sz="2800">
                <a:latin typeface="Georgia" charset="0"/>
                <a:cs typeface="Georgia" charset="0"/>
              </a:rPr>
              <a:t>Be sure to spell check all text and have trusted colleagues proofread the poster. In general, </a:t>
            </a:r>
            <a:br>
              <a:rPr lang="en-US" sz="2800">
                <a:latin typeface="Georgia" charset="0"/>
                <a:cs typeface="Georgia" charset="0"/>
              </a:rPr>
            </a:br>
            <a:r>
              <a:rPr lang="en-US" sz="2800">
                <a:latin typeface="Georgia" charset="0"/>
                <a:cs typeface="Georgia" charset="0"/>
              </a:rPr>
              <a:t>authors should:</a:t>
            </a:r>
          </a:p>
          <a:p>
            <a:pPr marL="381000" indent="-381000"/>
            <a:r>
              <a:rPr lang="en-US" sz="2800">
                <a:latin typeface="Georgia" charset="0"/>
                <a:cs typeface="Georgia" charset="0"/>
              </a:rPr>
              <a:t> </a:t>
            </a:r>
          </a:p>
          <a:p>
            <a:pPr marL="381000" indent="-381000"/>
            <a:r>
              <a:rPr lang="en-US" sz="2800">
                <a:latin typeface="Georgia" charset="0"/>
                <a:cs typeface="Georgia" charset="0"/>
              </a:rPr>
              <a:t>• Use the active tense</a:t>
            </a:r>
          </a:p>
          <a:p>
            <a:pPr marL="381000" indent="-381000"/>
            <a:r>
              <a:rPr lang="en-US" sz="2800">
                <a:latin typeface="Georgia" charset="0"/>
                <a:cs typeface="Georgia" charset="0"/>
              </a:rPr>
              <a:t>• Simplify text by using bullet points</a:t>
            </a:r>
          </a:p>
          <a:p>
            <a:pPr marL="381000" indent="-381000"/>
            <a:r>
              <a:rPr lang="en-US" sz="2800">
                <a:latin typeface="Georgia" charset="0"/>
                <a:cs typeface="Georgia" charset="0"/>
              </a:rPr>
              <a:t>• Use colored graphs and charts</a:t>
            </a:r>
          </a:p>
          <a:p>
            <a:pPr marL="381000" indent="-381000"/>
            <a:r>
              <a:rPr lang="en-US" sz="2800">
                <a:latin typeface="Georgia" charset="0"/>
                <a:cs typeface="Georgia" charset="0"/>
              </a:rPr>
              <a:t>• Use bold to provide emphasis; avoid capitals </a:t>
            </a:r>
            <a:br>
              <a:rPr lang="en-US" sz="2800">
                <a:latin typeface="Georgia" charset="0"/>
                <a:cs typeface="Georgia" charset="0"/>
              </a:rPr>
            </a:br>
            <a:r>
              <a:rPr lang="en-US" sz="2800">
                <a:latin typeface="Georgia" charset="0"/>
                <a:cs typeface="Georgia" charset="0"/>
              </a:rPr>
              <a:t>  and underlining</a:t>
            </a:r>
          </a:p>
          <a:p>
            <a:pPr marL="381000" indent="-381000"/>
            <a:r>
              <a:rPr lang="en-US" sz="2800">
                <a:latin typeface="Georgia" charset="0"/>
                <a:cs typeface="Georgia" charset="0"/>
              </a:rPr>
              <a:t>• Avoid long numerical tables</a:t>
            </a:r>
          </a:p>
          <a:p>
            <a:pPr marL="381000" indent="-381000"/>
            <a:r>
              <a:rPr lang="en-US" sz="2800">
                <a:latin typeface="Georgia" charset="0"/>
                <a:cs typeface="Georgia" charset="0"/>
              </a:rPr>
              <a:t> </a:t>
            </a:r>
          </a:p>
          <a:p>
            <a:pPr marL="381000" indent="-381000"/>
            <a:r>
              <a:rPr lang="en-US" sz="2800">
                <a:latin typeface="Georgia" charset="0"/>
                <a:cs typeface="Georgia" charset="0"/>
              </a:rPr>
              <a:t>Authors should re-write their paper so that it is suitable for the brevity of the poster format. Respect your audience–as a general rule, less is more. Use a generous amount of white space to separate elements and avoid data overkill. Refer to Web sites or other sources to provide a more in-depth understanding of the research.</a:t>
            </a:r>
          </a:p>
        </p:txBody>
      </p:sp>
      <p:sp>
        <p:nvSpPr>
          <p:cNvPr id="14343" name="Rectangle 51"/>
          <p:cNvSpPr>
            <a:spLocks noChangeArrowheads="1"/>
          </p:cNvSpPr>
          <p:nvPr/>
        </p:nvSpPr>
        <p:spPr bwMode="auto">
          <a:xfrm>
            <a:off x="223266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RESULTS</a:t>
            </a:r>
            <a:endParaRPr lang="en-GB" sz="4000" b="1" dirty="0">
              <a:solidFill>
                <a:srgbClr val="CC3300"/>
              </a:solidFill>
            </a:endParaRPr>
          </a:p>
          <a:p>
            <a:endParaRPr lang="en-US" sz="2800" dirty="0">
              <a:latin typeface="Georgia" charset="0"/>
              <a:cs typeface="Georgia" charset="0"/>
            </a:endParaRPr>
          </a:p>
          <a:p>
            <a:r>
              <a:rPr lang="en-US" sz="2800" b="1" dirty="0">
                <a:latin typeface="Georgia" charset="0"/>
                <a:cs typeface="Georgia" charset="0"/>
              </a:rPr>
              <a:t>Images</a:t>
            </a:r>
            <a:endParaRPr lang="en-US" sz="2800" dirty="0">
              <a:latin typeface="Georgia" charset="0"/>
              <a:cs typeface="Georgia" charset="0"/>
            </a:endParaRPr>
          </a:p>
          <a:p>
            <a:r>
              <a:rPr lang="en-US" sz="2800" dirty="0">
                <a:latin typeface="Georgia" charset="0"/>
                <a:cs typeface="Georgia" charset="0"/>
              </a:rPr>
              <a:t>TIFFs are the preferred file format for images appearing in printed posters. Avoid the use of low-resolution </a:t>
            </a:r>
            <a:r>
              <a:rPr lang="en-US" sz="2800" dirty="0" err="1">
                <a:latin typeface="Georgia" charset="0"/>
                <a:cs typeface="Georgia" charset="0"/>
              </a:rPr>
              <a:t>jpgs</a:t>
            </a:r>
            <a:r>
              <a:rPr lang="en-US" sz="2800" dirty="0">
                <a:latin typeface="Georgia" charset="0"/>
                <a:cs typeface="Georgia" charset="0"/>
              </a:rPr>
              <a:t>, especially those downloaded from the Internet, as they will reproduce poorly.</a:t>
            </a:r>
          </a:p>
          <a:p>
            <a:r>
              <a:rPr lang="en-US" sz="2800" dirty="0">
                <a:latin typeface="Georgia" charset="0"/>
                <a:cs typeface="Georgia" charset="0"/>
              </a:rPr>
              <a:t> </a:t>
            </a:r>
          </a:p>
          <a:p>
            <a:r>
              <a:rPr lang="en-US" sz="2800" dirty="0">
                <a:latin typeface="Georgia" charset="0"/>
                <a:cs typeface="Georgia" charset="0"/>
              </a:rPr>
              <a:t>In order to insert an image, use the menu toolbar at the top of your screen. </a:t>
            </a:r>
          </a:p>
          <a:p>
            <a:endParaRPr lang="en-US" sz="2800" dirty="0">
              <a:latin typeface="Georgia" charset="0"/>
              <a:cs typeface="Georgia" charset="0"/>
            </a:endParaRPr>
          </a:p>
          <a:p>
            <a:r>
              <a:rPr lang="en-US" sz="2800" dirty="0">
                <a:latin typeface="Georgia" charset="0"/>
                <a:cs typeface="Georgia" charset="0"/>
              </a:rPr>
              <a:t>Select:</a:t>
            </a:r>
          </a:p>
          <a:p>
            <a:r>
              <a:rPr lang="en-US" sz="2800" dirty="0">
                <a:latin typeface="Georgia" charset="0"/>
                <a:cs typeface="Georgia" charset="0"/>
              </a:rPr>
              <a:t>1  Insert</a:t>
            </a:r>
          </a:p>
          <a:p>
            <a:r>
              <a:rPr lang="en-US" sz="2800" dirty="0">
                <a:latin typeface="Georgia" charset="0"/>
                <a:cs typeface="Georgia" charset="0"/>
              </a:rPr>
              <a:t>2  Picture</a:t>
            </a:r>
          </a:p>
          <a:p>
            <a:r>
              <a:rPr lang="en-US" sz="2800" dirty="0">
                <a:latin typeface="Georgia" charset="0"/>
                <a:cs typeface="Georgia" charset="0"/>
              </a:rPr>
              <a:t>3  From file </a:t>
            </a:r>
          </a:p>
          <a:p>
            <a:r>
              <a:rPr lang="en-US" sz="2800" dirty="0">
                <a:latin typeface="Georgia" charset="0"/>
                <a:cs typeface="Georgia" charset="0"/>
              </a:rPr>
              <a:t>4  Find and select the correct file on your computer</a:t>
            </a:r>
          </a:p>
          <a:p>
            <a:r>
              <a:rPr lang="en-US" sz="2800" dirty="0">
                <a:latin typeface="Georgia" charset="0"/>
                <a:cs typeface="Georgia" charset="0"/>
              </a:rPr>
              <a:t>5  Press OK</a:t>
            </a:r>
          </a:p>
          <a:p>
            <a:r>
              <a:rPr lang="en-US" sz="2800" dirty="0">
                <a:latin typeface="Georgia" charset="0"/>
                <a:cs typeface="Georgia" charset="0"/>
              </a:rPr>
              <a:t> </a:t>
            </a:r>
          </a:p>
          <a:p>
            <a:r>
              <a:rPr lang="en-US" sz="2800" dirty="0">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4344"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PRINTING</a:t>
            </a:r>
          </a:p>
          <a:p>
            <a:endParaRPr lang="en-US" sz="2800" dirty="0"/>
          </a:p>
          <a:p>
            <a:r>
              <a:rPr lang="en-US" sz="2800" dirty="0">
                <a:latin typeface="Georgia" charset="0"/>
                <a:cs typeface="Georgia" charset="0"/>
              </a:rPr>
              <a:t>Illini Union Document Services can print posters on a variety of materials, including fabric and </a:t>
            </a:r>
            <a:r>
              <a:rPr lang="en-US" sz="2800" dirty="0"/>
              <a:t>polypropylene</a:t>
            </a:r>
            <a:r>
              <a:rPr lang="en-US" sz="2800" dirty="0">
                <a:latin typeface="Georgia" charset="0"/>
                <a:cs typeface="Georgia" charset="0"/>
              </a:rPr>
              <a:t>. For pricing and other information, contact Document Services at 217-333-9350 or </a:t>
            </a:r>
            <a:r>
              <a:rPr lang="en-US" sz="2800" dirty="0">
                <a:latin typeface="Georgia" charset="0"/>
                <a:cs typeface="Georgia" charset="0"/>
                <a:hlinkClick r:id="rId5"/>
              </a:rPr>
              <a:t>send an e-mail</a:t>
            </a:r>
            <a:r>
              <a:rPr lang="en-US" sz="2800" dirty="0">
                <a:latin typeface="Georgia" charset="0"/>
                <a:cs typeface="Georgia" charset="0"/>
              </a:rPr>
              <a:t>.</a:t>
            </a:r>
          </a:p>
          <a:p>
            <a:r>
              <a:rPr lang="en-US" sz="2800" dirty="0">
                <a:latin typeface="Georgia" charset="0"/>
                <a:cs typeface="Georgia" charset="0"/>
              </a:rPr>
              <a:t> </a:t>
            </a:r>
          </a:p>
          <a:p>
            <a:r>
              <a:rPr lang="en-US" sz="2800" dirty="0">
                <a:latin typeface="Georgia" charset="0"/>
                <a:cs typeface="Georgia" charset="0"/>
              </a:rPr>
              <a:t>Plan ahead; allow three business days to complete the order. Other dimensions are available; the charge is by square foot. </a:t>
            </a:r>
            <a:endParaRPr lang="en-US" sz="2800" dirty="0"/>
          </a:p>
        </p:txBody>
      </p:sp>
      <p:sp>
        <p:nvSpPr>
          <p:cNvPr id="14346"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tx2"/>
                </a:solidFill>
              </a:rPr>
              <a:t>CONCLUSIONS</a:t>
            </a:r>
          </a:p>
          <a:p>
            <a:endParaRPr lang="en-US" sz="2800" dirty="0"/>
          </a:p>
          <a:p>
            <a:r>
              <a:rPr lang="en-US" sz="2800" dirty="0">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dirty="0">
              <a:latin typeface="Georgia" charset="0"/>
              <a:cs typeface="Georgia" charset="0"/>
            </a:endParaRPr>
          </a:p>
          <a:p>
            <a:r>
              <a:rPr lang="en-US" sz="2800" dirty="0" err="1">
                <a:latin typeface="Georgia" charset="0"/>
                <a:cs typeface="Georgia" charset="0"/>
              </a:rPr>
              <a:t>creativeservices@illinois.edu</a:t>
            </a:r>
            <a:endParaRPr lang="en-US" sz="2800" dirty="0">
              <a:latin typeface="Georgia" charset="0"/>
              <a:cs typeface="Georgia" charset="0"/>
            </a:endParaRPr>
          </a:p>
        </p:txBody>
      </p:sp>
      <p:sp>
        <p:nvSpPr>
          <p:cNvPr id="14347" name="Rectangle 13"/>
          <p:cNvSpPr>
            <a:spLocks noChangeArrowheads="1"/>
          </p:cNvSpPr>
          <p:nvPr/>
        </p:nvSpPr>
        <p:spPr bwMode="auto">
          <a:xfrm>
            <a:off x="227838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48"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49" name="Rectangle 15"/>
          <p:cNvSpPr>
            <a:spLocks noChangeArrowheads="1"/>
          </p:cNvSpPr>
          <p:nvPr/>
        </p:nvSpPr>
        <p:spPr bwMode="auto">
          <a:xfrm>
            <a:off x="22783800" y="21996400"/>
            <a:ext cx="5399088"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0" name="Text Box 16"/>
          <p:cNvSpPr txBox="1">
            <a:spLocks noChangeArrowheads="1"/>
          </p:cNvSpPr>
          <p:nvPr/>
        </p:nvSpPr>
        <p:spPr bwMode="auto">
          <a:xfrm>
            <a:off x="28194000" y="21790025"/>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51"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a:t>Captions set in a serif style font such as Times, 18 to 24 size, italic style. </a:t>
            </a:r>
          </a:p>
          <a:p>
            <a:pPr algn="r" eaLnBrk="1" hangingPunct="1"/>
            <a:endParaRPr lang="en-AU" sz="2000" i="1"/>
          </a:p>
          <a:p>
            <a:pPr algn="r" eaLnBrk="1" hangingPunct="1"/>
            <a:r>
              <a:rPr lang="en-US" sz="2000" i="1"/>
              <a:t>Duis autem vel eum iriure dolor in hendrerit in vulputate velit esse molestie consequat.</a:t>
            </a:r>
            <a:endParaRPr lang="en-AU" sz="2000" i="1"/>
          </a:p>
        </p:txBody>
      </p:sp>
      <p:sp>
        <p:nvSpPr>
          <p:cNvPr id="14352" name="Rectangle 18"/>
          <p:cNvSpPr>
            <a:spLocks noChangeArrowheads="1"/>
          </p:cNvSpPr>
          <p:nvPr/>
        </p:nvSpPr>
        <p:spPr bwMode="auto">
          <a:xfrm>
            <a:off x="15708313" y="21996400"/>
            <a:ext cx="5399087"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3" name="Rectangle 19"/>
          <p:cNvSpPr>
            <a:spLocks noChangeArrowheads="1"/>
          </p:cNvSpPr>
          <p:nvPr/>
        </p:nvSpPr>
        <p:spPr bwMode="auto">
          <a:xfrm>
            <a:off x="121920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4"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55" name="Rectangle 21"/>
          <p:cNvSpPr>
            <a:spLocks noChangeArrowheads="1"/>
          </p:cNvSpPr>
          <p:nvPr/>
        </p:nvSpPr>
        <p:spPr bwMode="auto">
          <a:xfrm>
            <a:off x="12192000" y="17724438"/>
            <a:ext cx="5399088"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6"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4357" name="Rectangle 21"/>
          <p:cNvSpPr>
            <a:spLocks noChangeArrowheads="1"/>
          </p:cNvSpPr>
          <p:nvPr/>
        </p:nvSpPr>
        <p:spPr bwMode="auto">
          <a:xfrm>
            <a:off x="22794913" y="17724438"/>
            <a:ext cx="5399087"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4358" name="Text Box 22"/>
          <p:cNvSpPr txBox="1">
            <a:spLocks noChangeArrowheads="1"/>
          </p:cNvSpPr>
          <p:nvPr/>
        </p:nvSpPr>
        <p:spPr bwMode="auto">
          <a:xfrm>
            <a:off x="28205113"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49035" y="30321886"/>
            <a:ext cx="5739956" cy="99631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5"/>
          <p:cNvSpPr>
            <a:spLocks noChangeArrowheads="1"/>
          </p:cNvSpPr>
          <p:nvPr/>
        </p:nvSpPr>
        <p:spPr bwMode="auto">
          <a:xfrm>
            <a:off x="1143000" y="2163763"/>
            <a:ext cx="41605200" cy="1292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243" tIns="45614" rIns="91243" bIns="45614">
            <a:spAutoFit/>
          </a:bodyPr>
          <a:lstStyle/>
          <a:p>
            <a:pPr>
              <a:spcBef>
                <a:spcPct val="50000"/>
              </a:spcBef>
            </a:pPr>
            <a:r>
              <a:rPr lang="en-US" sz="5000" b="1" dirty="0">
                <a:solidFill>
                  <a:schemeClr val="tx2"/>
                </a:solidFill>
                <a:latin typeface="Georgia" charset="0"/>
                <a:cs typeface="Georgia" charset="0"/>
              </a:rPr>
              <a:t>Hakan Tekgul, Raimi Shah</a:t>
            </a:r>
            <a:br>
              <a:rPr lang="en-US" sz="4800" b="1" dirty="0">
                <a:solidFill>
                  <a:schemeClr val="tx2"/>
                </a:solidFill>
                <a:latin typeface="Georgia" charset="0"/>
                <a:cs typeface="Georgia" charset="0"/>
              </a:rPr>
            </a:br>
            <a:r>
              <a:rPr lang="en-US" sz="2800" b="1" dirty="0">
                <a:solidFill>
                  <a:schemeClr val="tx2"/>
                </a:solidFill>
                <a:latin typeface="Georgia" charset="0"/>
                <a:cs typeface="Georgia" charset="0"/>
              </a:rPr>
              <a:t>Department of Electrical and Computer Engineering, College of  Engineering, University of Illinois at Urbana-Champaign</a:t>
            </a:r>
          </a:p>
        </p:txBody>
      </p:sp>
      <p:sp>
        <p:nvSpPr>
          <p:cNvPr id="15362" name="TextBox 91"/>
          <p:cNvSpPr txBox="1">
            <a:spLocks noChangeArrowheads="1"/>
          </p:cNvSpPr>
          <p:nvPr/>
        </p:nvSpPr>
        <p:spPr bwMode="auto">
          <a:xfrm>
            <a:off x="1143000" y="609600"/>
            <a:ext cx="41605200"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8800" dirty="0">
                <a:latin typeface="Arial Black" charset="0"/>
              </a:rPr>
              <a:t>Music Genre Classification of Audio Signals </a:t>
            </a:r>
          </a:p>
        </p:txBody>
      </p:sp>
      <p:sp>
        <p:nvSpPr>
          <p:cNvPr id="15363" name="Rectangle 35"/>
          <p:cNvSpPr>
            <a:spLocks noChangeArrowheads="1"/>
          </p:cNvSpPr>
          <p:nvPr/>
        </p:nvSpPr>
        <p:spPr bwMode="auto">
          <a:xfrm>
            <a:off x="32918400" y="24993600"/>
            <a:ext cx="9829800" cy="4191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ACKNOWLEDGEMENTS</a:t>
            </a:r>
            <a:endParaRPr lang="en-GB" sz="4000" b="1">
              <a:solidFill>
                <a:srgbClr val="131F33"/>
              </a:solidFill>
            </a:endParaRPr>
          </a:p>
          <a:p>
            <a:endParaRPr lang="en-US" sz="2800"/>
          </a:p>
          <a:p>
            <a:r>
              <a:rPr lang="en-US" sz="2800">
                <a:latin typeface="Georgia" charset="0"/>
                <a:cs typeface="Georgia" charset="0"/>
              </a:rPr>
              <a:t>Check to make sure you</a:t>
            </a:r>
            <a:r>
              <a:rPr lang="ja-JP" altLang="en-US" sz="2800">
                <a:latin typeface="Georgia" charset="0"/>
                <a:cs typeface="Georgia" charset="0"/>
              </a:rPr>
              <a:t>’</a:t>
            </a:r>
            <a:r>
              <a:rPr lang="en-US" altLang="ja-JP" sz="2800">
                <a:latin typeface="Georgia" charset="0"/>
                <a:cs typeface="Georgia" charset="0"/>
              </a:rPr>
              <a:t>ve acknowledged partner and funding agencies, either with text or with their logos.</a:t>
            </a:r>
            <a:endParaRPr lang="en-US" sz="2800">
              <a:latin typeface="Georgia" charset="0"/>
              <a:cs typeface="Georgia" charset="0"/>
            </a:endParaRPr>
          </a:p>
        </p:txBody>
      </p:sp>
      <p:sp>
        <p:nvSpPr>
          <p:cNvPr id="15364" name="Rectangle 33"/>
          <p:cNvSpPr>
            <a:spLocks noChangeArrowheads="1"/>
          </p:cNvSpPr>
          <p:nvPr/>
        </p:nvSpPr>
        <p:spPr bwMode="auto">
          <a:xfrm>
            <a:off x="1181100" y="20421600"/>
            <a:ext cx="9829800" cy="1150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OUR APPROACH</a:t>
            </a:r>
            <a:endParaRPr lang="en-US" sz="2800" dirty="0">
              <a:latin typeface="Georgia" charset="0"/>
              <a:cs typeface="Georgia" charset="0"/>
            </a:endParaRPr>
          </a:p>
          <a:p>
            <a:pPr algn="just"/>
            <a:r>
              <a:rPr lang="en-US" sz="2800" dirty="0" err="1">
                <a:latin typeface="Georgia" charset="0"/>
                <a:cs typeface="Georgia" charset="0"/>
              </a:rPr>
              <a:t>Marsyas</a:t>
            </a:r>
            <a:r>
              <a:rPr lang="en-US" sz="2800" dirty="0">
                <a:latin typeface="Georgia" charset="0"/>
                <a:cs typeface="Georgia" charset="0"/>
              </a:rPr>
              <a:t> is an open source software framework for Music Information Retrieval. From its website, we downloaded GTZAN Genre Collection Database, which has 10 genres and each genre has 100 30-second audio tracks. All the tracks are 22050 Hz Mono 16-bit audio files in .au format. For this project, we chose five distinct genres; classical, metal, blues, pop,  country. Hence, our dataset was 500 songs total, from which we used 80% for training and 20% for testing. </a:t>
            </a:r>
          </a:p>
          <a:p>
            <a:pPr algn="just"/>
            <a:endParaRPr lang="en-US" sz="2800" dirty="0">
              <a:latin typeface="Georgia" charset="0"/>
              <a:cs typeface="Georgia" charset="0"/>
            </a:endParaRPr>
          </a:p>
          <a:p>
            <a:pPr algn="just"/>
            <a:r>
              <a:rPr lang="en-US" sz="2800" dirty="0">
                <a:latin typeface="Georgia" charset="0"/>
                <a:cs typeface="Georgia" charset="0"/>
              </a:rPr>
              <a:t>We wrote a script to read all the songs in .wav format and then we computed the </a:t>
            </a:r>
            <a:r>
              <a:rPr lang="en-US" sz="2800" dirty="0" err="1">
                <a:latin typeface="Georgia" charset="0"/>
                <a:cs typeface="Georgia" charset="0"/>
              </a:rPr>
              <a:t>mel</a:t>
            </a:r>
            <a:r>
              <a:rPr lang="en-US" sz="2800" dirty="0">
                <a:latin typeface="Georgia" charset="0"/>
                <a:cs typeface="Georgia" charset="0"/>
              </a:rPr>
              <a:t>-spectrogram of each song. After that, we mapped the frequencies to cepstral coefficients and performed a Discrete Cosine Transform. Finally, we also used PCA to reduce dimensions of our data even more, which produced significant results.</a:t>
            </a:r>
          </a:p>
          <a:p>
            <a:pPr algn="just"/>
            <a:endParaRPr lang="en-US" sz="2800" dirty="0">
              <a:latin typeface="Georgia" charset="0"/>
              <a:cs typeface="Georgia" charset="0"/>
            </a:endParaRPr>
          </a:p>
          <a:p>
            <a:pPr algn="just"/>
            <a:r>
              <a:rPr lang="en-US" sz="2800" dirty="0">
                <a:latin typeface="Georgia" charset="0"/>
                <a:cs typeface="Georgia" charset="0"/>
              </a:rPr>
              <a:t>ADD SPECTOGRAMS OR MLFCC FLOW  </a:t>
            </a:r>
          </a:p>
          <a:p>
            <a:endParaRPr lang="en-US" sz="2800" dirty="0">
              <a:latin typeface="Georgia" charset="0"/>
              <a:cs typeface="Georgia" charset="0"/>
            </a:endParaRPr>
          </a:p>
        </p:txBody>
      </p:sp>
      <p:sp>
        <p:nvSpPr>
          <p:cNvPr id="15365" name="Rectangle 49"/>
          <p:cNvSpPr>
            <a:spLocks noChangeArrowheads="1"/>
          </p:cNvSpPr>
          <p:nvPr/>
        </p:nvSpPr>
        <p:spPr bwMode="auto">
          <a:xfrm>
            <a:off x="1143000" y="5181600"/>
            <a:ext cx="9829800" cy="14478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chemeClr val="accent1"/>
                </a:solidFill>
              </a:rPr>
              <a:t>INTRODUCTION</a:t>
            </a:r>
          </a:p>
          <a:p>
            <a:r>
              <a:rPr lang="en-US" sz="2800" b="1" dirty="0"/>
              <a:t> </a:t>
            </a:r>
          </a:p>
          <a:p>
            <a:pPr algn="just"/>
            <a:r>
              <a:rPr lang="en-US" sz="2800" dirty="0">
                <a:latin typeface="Georgia" charset="0"/>
              </a:rPr>
              <a:t>With the increasing number of audio processing applications in the music industry, music genre classification became a very interesting and significant challenge for Music Information Retrieval. Because of the existence of thousands of genres from different cultures and the general subjective nature of music genres, it is very hard to create a system that can classify any type of music to its genre.  </a:t>
            </a:r>
          </a:p>
          <a:p>
            <a:pPr algn="just"/>
            <a:endParaRPr lang="en-US" sz="2800" dirty="0">
              <a:latin typeface="Georgia" charset="0"/>
            </a:endParaRPr>
          </a:p>
          <a:p>
            <a:pPr algn="just"/>
            <a:r>
              <a:rPr lang="en-US" sz="2800" dirty="0">
                <a:latin typeface="Georgia" charset="0"/>
              </a:rPr>
              <a:t>In this project, we do a comparative study of audio music genre classification where we use different machine learning approaches to classify musical genres. Specifically, we analyze different machine learning algorithms such as k-NN, multi-class SVM, k-Means clustering and a Gaussian Mixture Model. Finally, we also use </a:t>
            </a:r>
            <a:r>
              <a:rPr lang="en-US" sz="2800" dirty="0" err="1">
                <a:latin typeface="Georgia" charset="0"/>
              </a:rPr>
              <a:t>PyTorch</a:t>
            </a:r>
            <a:r>
              <a:rPr lang="en-US" sz="2800" dirty="0">
                <a:latin typeface="Georgia" charset="0"/>
              </a:rPr>
              <a:t> to generate convolutional neural networks and perform genre classification with deep learning. </a:t>
            </a:r>
            <a:endParaRPr lang="en-US" sz="2800" dirty="0"/>
          </a:p>
          <a:p>
            <a:endParaRPr lang="en-US" sz="2800" b="1" dirty="0"/>
          </a:p>
          <a:p>
            <a:pPr algn="just"/>
            <a:r>
              <a:rPr lang="en-US" sz="2800" dirty="0"/>
              <a:t>For feature extraction, we used Mel Frequency Cepstral Coefficients (MFCC) to characterize musical data as MFCC usually produces promising results for non-speech signals. After using MFCC, we also used Principal Component Analysis (PCA) to further reduce dimensionality of our data. </a:t>
            </a:r>
          </a:p>
        </p:txBody>
      </p:sp>
      <p:sp>
        <p:nvSpPr>
          <p:cNvPr id="15366" name="Rectangle 6"/>
          <p:cNvSpPr>
            <a:spLocks noChangeArrowheads="1"/>
          </p:cNvSpPr>
          <p:nvPr/>
        </p:nvSpPr>
        <p:spPr bwMode="auto">
          <a:xfrm>
            <a:off x="117348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marL="381000" indent="-381000">
              <a:spcBef>
                <a:spcPct val="50000"/>
              </a:spcBef>
            </a:pPr>
            <a:r>
              <a:rPr lang="en-GB" sz="4000" b="1" u="sng" dirty="0">
                <a:solidFill>
                  <a:srgbClr val="131F33"/>
                </a:solidFill>
              </a:rPr>
              <a:t>TECHNIQUES</a:t>
            </a:r>
            <a:endParaRPr lang="en-GB" sz="4000" b="1" dirty="0">
              <a:solidFill>
                <a:srgbClr val="131F33"/>
              </a:solidFill>
            </a:endParaRPr>
          </a:p>
          <a:p>
            <a:pPr marL="381000" indent="-381000"/>
            <a:endParaRPr lang="en-US" sz="2800" b="1" dirty="0"/>
          </a:p>
          <a:p>
            <a:pPr marL="381000" indent="-381000"/>
            <a:r>
              <a:rPr lang="en-US" sz="2800" b="1" dirty="0">
                <a:latin typeface="Georgia" charset="0"/>
                <a:cs typeface="Georgia" charset="0"/>
              </a:rPr>
              <a:t>k-Nearest Neighbor Algorithm:</a:t>
            </a:r>
          </a:p>
          <a:p>
            <a:pPr marL="381000" indent="-381000" algn="just"/>
            <a:r>
              <a:rPr lang="en-US" sz="2800" dirty="0">
                <a:latin typeface="Georgia" charset="0"/>
              </a:rPr>
              <a:t>	We used the simple, but effective k-NN algorithm for genre classification. After our experiments, we found out that k = 8 was the best hyperparameter. We used Euclidean distance to compute the distance between two data points. </a:t>
            </a:r>
          </a:p>
          <a:p>
            <a:pPr marL="381000" indent="-381000" algn="just"/>
            <a:endParaRPr lang="en-US" sz="2800" b="1" dirty="0">
              <a:latin typeface="Georgia" charset="0"/>
              <a:cs typeface="Georgia" charset="0"/>
            </a:endParaRPr>
          </a:p>
          <a:p>
            <a:pPr marL="381000" indent="-381000"/>
            <a:r>
              <a:rPr lang="en-US" sz="2800" b="1" dirty="0">
                <a:latin typeface="Georgia" charset="0"/>
                <a:cs typeface="Georgia" charset="0"/>
              </a:rPr>
              <a:t>Multi-Class Support Vector Machines: </a:t>
            </a:r>
          </a:p>
          <a:p>
            <a:pPr marL="381000" indent="-381000"/>
            <a:endParaRPr lang="en-US" sz="2800" b="1" dirty="0">
              <a:latin typeface="Georgia" charset="0"/>
              <a:cs typeface="Georgia" charset="0"/>
            </a:endParaRPr>
          </a:p>
          <a:p>
            <a:pPr marL="381000" indent="-381000"/>
            <a:r>
              <a:rPr lang="en-US" sz="2800" b="1" dirty="0">
                <a:latin typeface="Georgia" charset="0"/>
                <a:cs typeface="Georgia" charset="0"/>
              </a:rPr>
              <a:t>K-Means Clustering: </a:t>
            </a:r>
          </a:p>
          <a:p>
            <a:pPr marL="381000" indent="-381000"/>
            <a:endParaRPr lang="en-US" sz="2800" b="1" dirty="0">
              <a:latin typeface="Georgia" charset="0"/>
              <a:cs typeface="Georgia" charset="0"/>
            </a:endParaRPr>
          </a:p>
          <a:p>
            <a:pPr marL="381000" indent="-381000"/>
            <a:r>
              <a:rPr lang="en-US" sz="2800" b="1" dirty="0">
                <a:latin typeface="Georgia" charset="0"/>
                <a:cs typeface="Georgia" charset="0"/>
              </a:rPr>
              <a:t>Gaussian Mixture Model: </a:t>
            </a:r>
          </a:p>
          <a:p>
            <a:pPr marL="381000" indent="-381000"/>
            <a:endParaRPr lang="en-US" sz="2800" b="1" dirty="0">
              <a:latin typeface="Georgia" charset="0"/>
              <a:cs typeface="Georgia" charset="0"/>
            </a:endParaRPr>
          </a:p>
          <a:p>
            <a:pPr marL="381000" indent="-381000"/>
            <a:r>
              <a:rPr lang="en-US" sz="2800" b="1" dirty="0">
                <a:latin typeface="Georgia" charset="0"/>
                <a:cs typeface="Georgia" charset="0"/>
              </a:rPr>
              <a:t>2-layer Neural Network: </a:t>
            </a:r>
          </a:p>
          <a:p>
            <a:pPr marL="381000" indent="-381000"/>
            <a:endParaRPr lang="en-US" sz="2800" b="1" dirty="0">
              <a:latin typeface="Georgia" charset="0"/>
              <a:cs typeface="Georgia" charset="0"/>
            </a:endParaRPr>
          </a:p>
          <a:p>
            <a:pPr marL="381000" indent="-381000"/>
            <a:r>
              <a:rPr lang="en-US" sz="2800" b="1" dirty="0">
                <a:latin typeface="Georgia" charset="0"/>
                <a:cs typeface="Georgia" charset="0"/>
              </a:rPr>
              <a:t>Convolutional Neural Network: </a:t>
            </a:r>
          </a:p>
          <a:p>
            <a:pPr marL="381000" indent="-381000"/>
            <a:endParaRPr lang="en-US" sz="2800" dirty="0">
              <a:latin typeface="Georgia" charset="0"/>
              <a:cs typeface="Georgia" charset="0"/>
            </a:endParaRPr>
          </a:p>
        </p:txBody>
      </p:sp>
      <p:sp>
        <p:nvSpPr>
          <p:cNvPr id="15367" name="Rectangle 51"/>
          <p:cNvSpPr>
            <a:spLocks noChangeArrowheads="1"/>
          </p:cNvSpPr>
          <p:nvPr/>
        </p:nvSpPr>
        <p:spPr bwMode="auto">
          <a:xfrm>
            <a:off x="22326600" y="5181600"/>
            <a:ext cx="9829800" cy="267462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131F33"/>
                </a:solidFill>
              </a:rPr>
              <a:t>RESULTS</a:t>
            </a:r>
            <a:endParaRPr lang="en-GB" sz="4000" b="1" dirty="0">
              <a:solidFill>
                <a:srgbClr val="131F33"/>
              </a:solidFill>
            </a:endParaRPr>
          </a:p>
          <a:p>
            <a:endParaRPr lang="en-US" sz="2800" dirty="0">
              <a:latin typeface="Georgia" charset="0"/>
              <a:cs typeface="Georgia" charset="0"/>
            </a:endParaRPr>
          </a:p>
          <a:p>
            <a:r>
              <a:rPr lang="en-US" sz="2800" b="1" dirty="0">
                <a:latin typeface="Georgia" charset="0"/>
                <a:cs typeface="Georgia" charset="0"/>
              </a:rPr>
              <a:t>Images</a:t>
            </a:r>
            <a:endParaRPr lang="en-US" sz="2800" dirty="0">
              <a:latin typeface="Georgia" charset="0"/>
              <a:cs typeface="Georgia" charset="0"/>
            </a:endParaRPr>
          </a:p>
          <a:p>
            <a:r>
              <a:rPr lang="en-US" sz="2800" dirty="0">
                <a:latin typeface="Georgia" charset="0"/>
                <a:cs typeface="Georgia" charset="0"/>
              </a:rPr>
              <a:t>TIFFs are the preferred file format for images appearing in printed posters. Avoid the use of low-resolution </a:t>
            </a:r>
            <a:r>
              <a:rPr lang="en-US" sz="2800" dirty="0" err="1">
                <a:latin typeface="Georgia" charset="0"/>
                <a:cs typeface="Georgia" charset="0"/>
              </a:rPr>
              <a:t>jpgs</a:t>
            </a:r>
            <a:r>
              <a:rPr lang="en-US" sz="2800" dirty="0">
                <a:latin typeface="Georgia" charset="0"/>
                <a:cs typeface="Georgia" charset="0"/>
              </a:rPr>
              <a:t>, especially those downloaded from the Internet, as they will reproduce poorly.</a:t>
            </a:r>
          </a:p>
          <a:p>
            <a:r>
              <a:rPr lang="en-US" sz="2800" dirty="0">
                <a:latin typeface="Georgia" charset="0"/>
                <a:cs typeface="Georgia" charset="0"/>
              </a:rPr>
              <a:t> </a:t>
            </a:r>
          </a:p>
          <a:p>
            <a:r>
              <a:rPr lang="en-US" sz="2800" dirty="0">
                <a:latin typeface="Georgia" charset="0"/>
                <a:cs typeface="Georgia" charset="0"/>
              </a:rPr>
              <a:t>In order to insert an image, use the menu toolbar at the top of your screen. </a:t>
            </a:r>
          </a:p>
          <a:p>
            <a:endParaRPr lang="en-US" sz="2800" dirty="0">
              <a:latin typeface="Georgia" charset="0"/>
              <a:cs typeface="Georgia" charset="0"/>
            </a:endParaRPr>
          </a:p>
          <a:p>
            <a:r>
              <a:rPr lang="en-US" sz="2800" dirty="0">
                <a:latin typeface="Georgia" charset="0"/>
                <a:cs typeface="Georgia" charset="0"/>
              </a:rPr>
              <a:t>Select:</a:t>
            </a:r>
          </a:p>
          <a:p>
            <a:r>
              <a:rPr lang="en-US" sz="2800" dirty="0">
                <a:latin typeface="Georgia" charset="0"/>
                <a:cs typeface="Georgia" charset="0"/>
              </a:rPr>
              <a:t>1  Insert</a:t>
            </a:r>
          </a:p>
          <a:p>
            <a:r>
              <a:rPr lang="en-US" sz="2800" dirty="0">
                <a:latin typeface="Georgia" charset="0"/>
                <a:cs typeface="Georgia" charset="0"/>
              </a:rPr>
              <a:t>2  Picture</a:t>
            </a:r>
          </a:p>
          <a:p>
            <a:r>
              <a:rPr lang="en-US" sz="2800" dirty="0">
                <a:latin typeface="Georgia" charset="0"/>
                <a:cs typeface="Georgia" charset="0"/>
              </a:rPr>
              <a:t>3  From file </a:t>
            </a:r>
          </a:p>
          <a:p>
            <a:r>
              <a:rPr lang="en-US" sz="2800" dirty="0">
                <a:latin typeface="Georgia" charset="0"/>
                <a:cs typeface="Georgia" charset="0"/>
              </a:rPr>
              <a:t>4  Find and select the correct file on your computer</a:t>
            </a:r>
          </a:p>
          <a:p>
            <a:r>
              <a:rPr lang="en-US" sz="2800" dirty="0">
                <a:latin typeface="Georgia" charset="0"/>
                <a:cs typeface="Georgia" charset="0"/>
              </a:rPr>
              <a:t>5  Press OK</a:t>
            </a:r>
          </a:p>
          <a:p>
            <a:r>
              <a:rPr lang="en-US" sz="2800" dirty="0">
                <a:latin typeface="Georgia" charset="0"/>
                <a:cs typeface="Georgia" charset="0"/>
              </a:rPr>
              <a:t> </a:t>
            </a:r>
          </a:p>
          <a:p>
            <a:r>
              <a:rPr lang="en-US" sz="2800" dirty="0">
                <a:latin typeface="Georgia" charset="0"/>
                <a:cs typeface="Georgia" charset="0"/>
              </a:rPr>
              <a:t>Be aware of the image size you are importing.  </a:t>
            </a:r>
          </a:p>
          <a:p>
            <a:pPr>
              <a:spcBef>
                <a:spcPct val="50000"/>
              </a:spcBef>
            </a:pPr>
            <a:endParaRPr lang="en-US" sz="4000" b="1" dirty="0">
              <a:solidFill>
                <a:srgbClr val="CC3300"/>
              </a:solidFill>
            </a:endParaRPr>
          </a:p>
        </p:txBody>
      </p:sp>
      <p:sp>
        <p:nvSpPr>
          <p:cNvPr id="15368" name="Rectangle 52"/>
          <p:cNvSpPr>
            <a:spLocks noChangeArrowheads="1"/>
          </p:cNvSpPr>
          <p:nvPr/>
        </p:nvSpPr>
        <p:spPr bwMode="auto">
          <a:xfrm>
            <a:off x="32918400" y="5181600"/>
            <a:ext cx="9829800" cy="121920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dirty="0">
                <a:solidFill>
                  <a:srgbClr val="052754"/>
                </a:solidFill>
                <a:latin typeface="+mn-lt"/>
              </a:rPr>
              <a:t>PRINTING</a:t>
            </a:r>
          </a:p>
          <a:p>
            <a:endParaRPr lang="en-US" sz="4000" dirty="0">
              <a:latin typeface="+mn-lt"/>
            </a:endParaRPr>
          </a:p>
          <a:p>
            <a:r>
              <a:rPr lang="en-US" sz="2800" dirty="0">
                <a:latin typeface="Georgia" charset="0"/>
                <a:ea typeface="Georgia" charset="0"/>
                <a:cs typeface="Georgia" charset="0"/>
              </a:rPr>
              <a:t>Illini Union Document Services can print posters on a variety of materials, including fabric and polypropylene. For pricing and other information, contact Document Services at 217-333-9350 or </a:t>
            </a:r>
            <a:r>
              <a:rPr lang="en-US" sz="2800" dirty="0">
                <a:latin typeface="Georgia" charset="0"/>
                <a:ea typeface="Georgia" charset="0"/>
                <a:cs typeface="Georgia" charset="0"/>
                <a:hlinkClick r:id="rId2"/>
              </a:rPr>
              <a:t>send an e-mail</a:t>
            </a:r>
            <a:r>
              <a:rPr lang="en-US" sz="2800" dirty="0">
                <a:latin typeface="Georgia" charset="0"/>
                <a:ea typeface="Georgia" charset="0"/>
                <a:cs typeface="Georgia" charset="0"/>
              </a:rPr>
              <a:t>.</a:t>
            </a:r>
          </a:p>
          <a:p>
            <a:r>
              <a:rPr lang="en-US" sz="2800" dirty="0">
                <a:latin typeface="Georgia" charset="0"/>
                <a:ea typeface="Georgia" charset="0"/>
                <a:cs typeface="Georgia" charset="0"/>
              </a:rPr>
              <a:t> </a:t>
            </a:r>
          </a:p>
          <a:p>
            <a:r>
              <a:rPr lang="en-US" sz="2800" dirty="0">
                <a:latin typeface="Georgia" charset="0"/>
                <a:ea typeface="Georgia" charset="0"/>
                <a:cs typeface="Georgia" charset="0"/>
              </a:rPr>
              <a:t>Plan ahead; allow three business days to complete the order. Other dimensions are available; the charge is by square foot. </a:t>
            </a:r>
          </a:p>
          <a:p>
            <a:endParaRPr lang="en-US" sz="2800" dirty="0"/>
          </a:p>
        </p:txBody>
      </p:sp>
      <p:sp>
        <p:nvSpPr>
          <p:cNvPr id="15370" name="Rectangle 34"/>
          <p:cNvSpPr>
            <a:spLocks noChangeArrowheads="1"/>
          </p:cNvSpPr>
          <p:nvPr/>
        </p:nvSpPr>
        <p:spPr bwMode="auto">
          <a:xfrm>
            <a:off x="32904113" y="18059400"/>
            <a:ext cx="9829800" cy="62484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0000" tIns="360000" rIns="360000" bIns="360000"/>
          <a:lstStyle/>
          <a:p>
            <a:pPr>
              <a:spcBef>
                <a:spcPct val="50000"/>
              </a:spcBef>
            </a:pPr>
            <a:r>
              <a:rPr lang="en-GB" sz="4000" b="1" u="sng">
                <a:solidFill>
                  <a:srgbClr val="131F33"/>
                </a:solidFill>
              </a:rPr>
              <a:t>CONCLUSIONS</a:t>
            </a:r>
          </a:p>
          <a:p>
            <a:endParaRPr lang="en-US" sz="2800"/>
          </a:p>
          <a:p>
            <a:r>
              <a:rPr lang="en-US" sz="2800">
                <a:latin typeface="Georgia" charset="0"/>
                <a:cs typeface="Georgia" charset="0"/>
              </a:rPr>
              <a:t>We have created this template with scientific researchers in mind and with the help of feedback we have received.  We encourage any comments or suggestions so that we can continue to update and improve this template. To make a suggestion contact:</a:t>
            </a:r>
          </a:p>
          <a:p>
            <a:endParaRPr lang="en-US" sz="2800">
              <a:latin typeface="Georgia" charset="0"/>
              <a:cs typeface="Georgia" charset="0"/>
            </a:endParaRPr>
          </a:p>
          <a:p>
            <a:r>
              <a:rPr lang="en-US" sz="2800">
                <a:latin typeface="Georgia" charset="0"/>
                <a:cs typeface="Georgia" charset="0"/>
              </a:rPr>
              <a:t>creativeservices@illinois.edu</a:t>
            </a:r>
          </a:p>
        </p:txBody>
      </p:sp>
      <p:sp>
        <p:nvSpPr>
          <p:cNvPr id="15371" name="Rectangle 13"/>
          <p:cNvSpPr>
            <a:spLocks noChangeArrowheads="1"/>
          </p:cNvSpPr>
          <p:nvPr/>
        </p:nvSpPr>
        <p:spPr bwMode="auto">
          <a:xfrm>
            <a:off x="227838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2" name="Text Box 14"/>
          <p:cNvSpPr txBox="1">
            <a:spLocks noChangeArrowheads="1"/>
          </p:cNvSpPr>
          <p:nvPr/>
        </p:nvSpPr>
        <p:spPr bwMode="auto">
          <a:xfrm>
            <a:off x="227838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3" name="Rectangle 15"/>
          <p:cNvSpPr>
            <a:spLocks noChangeArrowheads="1"/>
          </p:cNvSpPr>
          <p:nvPr/>
        </p:nvSpPr>
        <p:spPr bwMode="auto">
          <a:xfrm>
            <a:off x="22783800" y="21996400"/>
            <a:ext cx="5399088"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4" name="Text Box 16"/>
          <p:cNvSpPr txBox="1">
            <a:spLocks noChangeArrowheads="1"/>
          </p:cNvSpPr>
          <p:nvPr/>
        </p:nvSpPr>
        <p:spPr bwMode="auto">
          <a:xfrm>
            <a:off x="28194000" y="21790025"/>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5" name="Text Box 17"/>
          <p:cNvSpPr txBox="1">
            <a:spLocks noChangeArrowheads="1"/>
          </p:cNvSpPr>
          <p:nvPr/>
        </p:nvSpPr>
        <p:spPr bwMode="auto">
          <a:xfrm>
            <a:off x="12192000" y="21767800"/>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algn="r" eaLnBrk="1" hangingPunct="1"/>
            <a:r>
              <a:rPr lang="en-AU" sz="2000" i="1"/>
              <a:t>Captions set in a serif style font such as Times, 18 to 24 size, italic style. </a:t>
            </a:r>
          </a:p>
          <a:p>
            <a:pPr algn="r" eaLnBrk="1" hangingPunct="1"/>
            <a:endParaRPr lang="en-AU" sz="2000" i="1"/>
          </a:p>
          <a:p>
            <a:pPr algn="r" eaLnBrk="1" hangingPunct="1"/>
            <a:r>
              <a:rPr lang="en-US" sz="2000" i="1"/>
              <a:t>Duis autem vel eum iriure dolor in hendrerit in vulputate velit esse molestie consequat.</a:t>
            </a:r>
            <a:endParaRPr lang="en-AU" sz="2000" i="1"/>
          </a:p>
        </p:txBody>
      </p:sp>
      <p:sp>
        <p:nvSpPr>
          <p:cNvPr id="15376" name="Rectangle 18"/>
          <p:cNvSpPr>
            <a:spLocks noChangeArrowheads="1"/>
          </p:cNvSpPr>
          <p:nvPr/>
        </p:nvSpPr>
        <p:spPr bwMode="auto">
          <a:xfrm>
            <a:off x="15708313" y="21996400"/>
            <a:ext cx="5399087"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7" name="Rectangle 19"/>
          <p:cNvSpPr>
            <a:spLocks noChangeArrowheads="1"/>
          </p:cNvSpPr>
          <p:nvPr/>
        </p:nvSpPr>
        <p:spPr bwMode="auto">
          <a:xfrm>
            <a:off x="12192000" y="26276300"/>
            <a:ext cx="8915400" cy="3598863"/>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78" name="Text Box 20"/>
          <p:cNvSpPr txBox="1">
            <a:spLocks noChangeArrowheads="1"/>
          </p:cNvSpPr>
          <p:nvPr/>
        </p:nvSpPr>
        <p:spPr bwMode="auto">
          <a:xfrm>
            <a:off x="12192000" y="29994225"/>
            <a:ext cx="8915400"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79" name="Rectangle 21"/>
          <p:cNvSpPr>
            <a:spLocks noChangeArrowheads="1"/>
          </p:cNvSpPr>
          <p:nvPr/>
        </p:nvSpPr>
        <p:spPr bwMode="auto">
          <a:xfrm>
            <a:off x="12192000" y="17724438"/>
            <a:ext cx="5399088"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0" name="Text Box 22"/>
          <p:cNvSpPr txBox="1">
            <a:spLocks noChangeArrowheads="1"/>
          </p:cNvSpPr>
          <p:nvPr/>
        </p:nvSpPr>
        <p:spPr bwMode="auto">
          <a:xfrm>
            <a:off x="17602200"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sp>
        <p:nvSpPr>
          <p:cNvPr id="15381" name="Rectangle 21"/>
          <p:cNvSpPr>
            <a:spLocks noChangeArrowheads="1"/>
          </p:cNvSpPr>
          <p:nvPr/>
        </p:nvSpPr>
        <p:spPr bwMode="auto">
          <a:xfrm>
            <a:off x="22794913" y="17724438"/>
            <a:ext cx="5399087" cy="3598862"/>
          </a:xfrm>
          <a:prstGeom prst="rect">
            <a:avLst/>
          </a:prstGeom>
          <a:solidFill>
            <a:srgbClr val="EEEEEE"/>
          </a:solidFill>
          <a:ln w="9525">
            <a:solidFill>
              <a:schemeClr val="tx1"/>
            </a:solidFill>
            <a:miter lim="800000"/>
            <a:headEnd/>
            <a:tailEnd/>
          </a:ln>
        </p:spPr>
        <p:txBody>
          <a:bodyPr wrap="none" anchor="ctr"/>
          <a:lstStyle/>
          <a:p>
            <a:endParaRPr lang="en-US"/>
          </a:p>
        </p:txBody>
      </p:sp>
      <p:sp>
        <p:nvSpPr>
          <p:cNvPr id="15382" name="Text Box 22"/>
          <p:cNvSpPr txBox="1">
            <a:spLocks noChangeArrowheads="1"/>
          </p:cNvSpPr>
          <p:nvPr/>
        </p:nvSpPr>
        <p:spPr bwMode="auto">
          <a:xfrm>
            <a:off x="28205113" y="17518063"/>
            <a:ext cx="3505200" cy="282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0" tIns="180000" rIns="180000" bIns="180000">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AU" sz="2000" i="1"/>
              <a:t>Captions set in a serif style font such as Times, 18 to 24 size, italic style. </a:t>
            </a:r>
          </a:p>
          <a:p>
            <a:pPr eaLnBrk="1" hangingPunct="1"/>
            <a:endParaRPr lang="en-AU" sz="2000" i="1"/>
          </a:p>
          <a:p>
            <a:pPr eaLnBrk="1" hangingPunct="1"/>
            <a:r>
              <a:rPr lang="en-US" sz="2000" i="1"/>
              <a:t>Duis autem vel eum iriure dolor in hendrerit in vulputate velit esse molestie consequat.</a:t>
            </a:r>
            <a:endParaRPr lang="en-AU" sz="2000" i="1"/>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035" y="30327600"/>
            <a:ext cx="5739956" cy="9963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1"/>
          <p:cNvSpPr txBox="1">
            <a:spLocks noChangeArrowheads="1"/>
          </p:cNvSpPr>
          <p:nvPr/>
        </p:nvSpPr>
        <p:spPr bwMode="auto">
          <a:xfrm>
            <a:off x="2133600" y="2133600"/>
            <a:ext cx="300990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8600">
                <a:solidFill>
                  <a:schemeClr val="tx1"/>
                </a:solidFill>
                <a:latin typeface="Arial" charset="0"/>
                <a:ea typeface="ＭＳ Ｐゴシック" charset="0"/>
                <a:cs typeface="ＭＳ Ｐゴシック" charset="0"/>
              </a:defRPr>
            </a:lvl1pPr>
            <a:lvl2pPr marL="742950" indent="-285750" eaLnBrk="0" hangingPunct="0">
              <a:defRPr sz="8600">
                <a:solidFill>
                  <a:schemeClr val="tx1"/>
                </a:solidFill>
                <a:latin typeface="Arial" charset="0"/>
                <a:ea typeface="ＭＳ Ｐゴシック" charset="0"/>
              </a:defRPr>
            </a:lvl2pPr>
            <a:lvl3pPr marL="1143000" indent="-228600" eaLnBrk="0" hangingPunct="0">
              <a:defRPr sz="8600">
                <a:solidFill>
                  <a:schemeClr val="tx1"/>
                </a:solidFill>
                <a:latin typeface="Arial" charset="0"/>
                <a:ea typeface="ＭＳ Ｐゴシック" charset="0"/>
              </a:defRPr>
            </a:lvl3pPr>
            <a:lvl4pPr marL="1600200" indent="-228600" eaLnBrk="0" hangingPunct="0">
              <a:defRPr sz="8600">
                <a:solidFill>
                  <a:schemeClr val="tx1"/>
                </a:solidFill>
                <a:latin typeface="Arial" charset="0"/>
                <a:ea typeface="ＭＳ Ｐゴシック" charset="0"/>
              </a:defRPr>
            </a:lvl4pPr>
            <a:lvl5pPr marL="2057400" indent="-228600" eaLnBrk="0" hangingPunct="0">
              <a:defRPr sz="8600">
                <a:solidFill>
                  <a:schemeClr val="tx1"/>
                </a:solidFill>
                <a:latin typeface="Arial" charset="0"/>
                <a:ea typeface="ＭＳ Ｐゴシック" charset="0"/>
              </a:defRPr>
            </a:lvl5pPr>
            <a:lvl6pPr marL="2514600" indent="-228600" defTabSz="2193925" eaLnBrk="0" fontAlgn="base" hangingPunct="0">
              <a:spcBef>
                <a:spcPct val="0"/>
              </a:spcBef>
              <a:spcAft>
                <a:spcPct val="0"/>
              </a:spcAft>
              <a:defRPr sz="8600">
                <a:solidFill>
                  <a:schemeClr val="tx1"/>
                </a:solidFill>
                <a:latin typeface="Arial" charset="0"/>
                <a:ea typeface="ＭＳ Ｐゴシック" charset="0"/>
              </a:defRPr>
            </a:lvl6pPr>
            <a:lvl7pPr marL="2971800" indent="-228600" defTabSz="2193925" eaLnBrk="0" fontAlgn="base" hangingPunct="0">
              <a:spcBef>
                <a:spcPct val="0"/>
              </a:spcBef>
              <a:spcAft>
                <a:spcPct val="0"/>
              </a:spcAft>
              <a:defRPr sz="8600">
                <a:solidFill>
                  <a:schemeClr val="tx1"/>
                </a:solidFill>
                <a:latin typeface="Arial" charset="0"/>
                <a:ea typeface="ＭＳ Ｐゴシック" charset="0"/>
              </a:defRPr>
            </a:lvl7pPr>
            <a:lvl8pPr marL="3429000" indent="-228600" defTabSz="2193925" eaLnBrk="0" fontAlgn="base" hangingPunct="0">
              <a:spcBef>
                <a:spcPct val="0"/>
              </a:spcBef>
              <a:spcAft>
                <a:spcPct val="0"/>
              </a:spcAft>
              <a:defRPr sz="8600">
                <a:solidFill>
                  <a:schemeClr val="tx1"/>
                </a:solidFill>
                <a:latin typeface="Arial" charset="0"/>
                <a:ea typeface="ＭＳ Ｐゴシック" charset="0"/>
              </a:defRPr>
            </a:lvl8pPr>
            <a:lvl9pPr marL="3886200" indent="-228600" defTabSz="2193925" eaLnBrk="0" fontAlgn="base" hangingPunct="0">
              <a:spcBef>
                <a:spcPct val="0"/>
              </a:spcBef>
              <a:spcAft>
                <a:spcPct val="0"/>
              </a:spcAft>
              <a:defRPr sz="8600">
                <a:solidFill>
                  <a:schemeClr val="tx1"/>
                </a:solidFill>
                <a:latin typeface="Arial" charset="0"/>
                <a:ea typeface="ＭＳ Ｐゴシック" charset="0"/>
              </a:defRPr>
            </a:lvl9pPr>
          </a:lstStyle>
          <a:p>
            <a:pPr eaLnBrk="1" hangingPunct="1"/>
            <a:r>
              <a:rPr lang="en-US" sz="4000"/>
              <a:t>Commonly used logos</a:t>
            </a:r>
          </a:p>
        </p:txBody>
      </p:sp>
      <p:pic>
        <p:nvPicPr>
          <p:cNvPr id="16386" name="Picture 2" descr="nsf2.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0238" y="4343400"/>
            <a:ext cx="7315200" cy="731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7" name="Picture 3" descr="nsf3.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39800" y="4343400"/>
            <a:ext cx="6642100" cy="664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88" name="Picture 4" descr="nsf1.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336000" y="4343400"/>
            <a:ext cx="6642100" cy="664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Custom 3">
      <a:dk1>
        <a:srgbClr val="131F33"/>
      </a:dk1>
      <a:lt1>
        <a:srgbClr val="FFFFFF"/>
      </a:lt1>
      <a:dk2>
        <a:srgbClr val="DC4D3A"/>
      </a:dk2>
      <a:lt2>
        <a:srgbClr val="FAFAFA"/>
      </a:lt2>
      <a:accent1>
        <a:srgbClr val="131F33"/>
      </a:accent1>
      <a:accent2>
        <a:srgbClr val="DB4C3A"/>
      </a:accent2>
      <a:accent3>
        <a:srgbClr val="555555"/>
      </a:accent3>
      <a:accent4>
        <a:srgbClr val="888888"/>
      </a:accent4>
      <a:accent5>
        <a:srgbClr val="3D64A7"/>
      </a:accent5>
      <a:accent6>
        <a:srgbClr val="B23E2F"/>
      </a:accent6>
      <a:hlink>
        <a:srgbClr val="666666"/>
      </a:hlink>
      <a:folHlink>
        <a:srgbClr val="AAAA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410CA1B-542D-3244-B814-5E899E0E5892}" vid="{0D1DA440-3E1F-1243-A175-747014F56C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78</TotalTime>
  <Words>895</Words>
  <Application>Microsoft Macintosh PowerPoint</Application>
  <PresentationFormat>Custom</PresentationFormat>
  <Paragraphs>155</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ＭＳ Ｐゴシック</vt:lpstr>
      <vt:lpstr>Arial</vt:lpstr>
      <vt:lpstr>Arial Black</vt:lpstr>
      <vt:lpstr>Calibri</vt:lpstr>
      <vt:lpstr>Georgia</vt:lpstr>
      <vt:lpstr>Office Theme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Tekgul, Hakan</dc:creator>
  <cp:keywords/>
  <dc:description/>
  <cp:lastModifiedBy>Tekgul, Hakan</cp:lastModifiedBy>
  <cp:revision>8</cp:revision>
  <cp:lastPrinted>2009-06-18T18:06:01Z</cp:lastPrinted>
  <dcterms:created xsi:type="dcterms:W3CDTF">2018-12-06T02:07:31Z</dcterms:created>
  <dcterms:modified xsi:type="dcterms:W3CDTF">2018-12-06T03:26:21Z</dcterms:modified>
  <cp:category/>
</cp:coreProperties>
</file>